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6" r:id="rId2"/>
    <p:sldId id="507" r:id="rId3"/>
    <p:sldId id="560" r:id="rId4"/>
    <p:sldId id="562" r:id="rId5"/>
    <p:sldId id="563" r:id="rId6"/>
    <p:sldId id="551" r:id="rId7"/>
    <p:sldId id="559" r:id="rId8"/>
    <p:sldId id="555" r:id="rId9"/>
    <p:sldId id="554" r:id="rId10"/>
  </p:sldIdLst>
  <p:sldSz cx="9144000" cy="5143500" type="screen16x9"/>
  <p:notesSz cx="6794500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333333"/>
    <a:srgbClr val="5490B8"/>
    <a:srgbClr val="0033CC"/>
    <a:srgbClr val="57B9E6"/>
    <a:srgbClr val="A3A3A3"/>
    <a:srgbClr val="969696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5538" autoAdjust="0"/>
  </p:normalViewPr>
  <p:slideViewPr>
    <p:cSldViewPr>
      <p:cViewPr varScale="1">
        <p:scale>
          <a:sx n="79" d="100"/>
          <a:sy n="79" d="100"/>
        </p:scale>
        <p:origin x="848" y="52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82" cy="494270"/>
          </a:xfrm>
          <a:prstGeom prst="rect">
            <a:avLst/>
          </a:prstGeom>
        </p:spPr>
        <p:txBody>
          <a:bodyPr vert="horz" lIns="90297" tIns="45149" rIns="90297" bIns="4514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300" y="0"/>
            <a:ext cx="2943582" cy="494270"/>
          </a:xfrm>
          <a:prstGeom prst="rect">
            <a:avLst/>
          </a:prstGeom>
        </p:spPr>
        <p:txBody>
          <a:bodyPr vert="horz" lIns="90297" tIns="45149" rIns="90297" bIns="4514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4ECBA25-7BD2-4A9E-B742-FB550E83BE02}" type="datetimeFigureOut">
              <a:rPr lang="ru-RU"/>
              <a:pPr>
                <a:defRPr/>
              </a:pPr>
              <a:t>10.03.2024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10145"/>
            <a:ext cx="2943582" cy="494270"/>
          </a:xfrm>
          <a:prstGeom prst="rect">
            <a:avLst/>
          </a:prstGeom>
        </p:spPr>
        <p:txBody>
          <a:bodyPr vert="horz" lIns="90297" tIns="45149" rIns="90297" bIns="4514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300" y="9410145"/>
            <a:ext cx="2943582" cy="494270"/>
          </a:xfrm>
          <a:prstGeom prst="rect">
            <a:avLst/>
          </a:prstGeom>
        </p:spPr>
        <p:txBody>
          <a:bodyPr vert="horz" lIns="90297" tIns="45149" rIns="90297" bIns="45149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8662BE0-FF55-4B27-8ADE-99CF871869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0481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82" cy="494270"/>
          </a:xfrm>
          <a:prstGeom prst="rect">
            <a:avLst/>
          </a:prstGeom>
        </p:spPr>
        <p:txBody>
          <a:bodyPr vert="horz" lIns="90297" tIns="45149" rIns="90297" bIns="4514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300" y="0"/>
            <a:ext cx="2943582" cy="494270"/>
          </a:xfrm>
          <a:prstGeom prst="rect">
            <a:avLst/>
          </a:prstGeom>
        </p:spPr>
        <p:txBody>
          <a:bodyPr vert="horz" lIns="90297" tIns="45149" rIns="90297" bIns="4514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8356703-BF08-407A-8596-25F6782E3F25}" type="datetimeFigureOut">
              <a:rPr lang="ru-RU"/>
              <a:pPr>
                <a:defRPr/>
              </a:pPr>
              <a:t>10.03.2024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42950"/>
            <a:ext cx="6604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97" tIns="45149" rIns="90297" bIns="4514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88" y="4705073"/>
            <a:ext cx="5435924" cy="4457937"/>
          </a:xfrm>
          <a:prstGeom prst="rect">
            <a:avLst/>
          </a:prstGeom>
        </p:spPr>
        <p:txBody>
          <a:bodyPr vert="horz" lIns="90297" tIns="45149" rIns="90297" bIns="45149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10145"/>
            <a:ext cx="2943582" cy="494270"/>
          </a:xfrm>
          <a:prstGeom prst="rect">
            <a:avLst/>
          </a:prstGeom>
        </p:spPr>
        <p:txBody>
          <a:bodyPr vert="horz" lIns="90297" tIns="45149" rIns="90297" bIns="4514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300" y="9410145"/>
            <a:ext cx="2943582" cy="494270"/>
          </a:xfrm>
          <a:prstGeom prst="rect">
            <a:avLst/>
          </a:prstGeom>
        </p:spPr>
        <p:txBody>
          <a:bodyPr vert="horz" lIns="90297" tIns="45149" rIns="90297" bIns="45149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A6C0249-A946-4826-9914-70CEA115BB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9875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" y="742950"/>
            <a:ext cx="6604000" cy="37147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A0EF038-15DF-49C0-B24E-0D505B054A48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138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" y="742950"/>
            <a:ext cx="6604000" cy="37147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848EDD9-5F7B-4EF5-B5A0-2066D7767B8A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475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" y="742950"/>
            <a:ext cx="6604000" cy="37147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47772F-835E-442D-978F-A7FF7186046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25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73038" y="746125"/>
            <a:ext cx="6640512" cy="37353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4060" indent="-28506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5079" indent="-22869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2467" indent="-22869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9854" indent="-22869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23683" indent="-228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87513" indent="-228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51342" indent="-228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15172" indent="-228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47772F-835E-442D-978F-A7FF71860463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5598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" y="742950"/>
            <a:ext cx="6604000" cy="37147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47772F-835E-442D-978F-A7FF7186046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25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73038" y="746125"/>
            <a:ext cx="6640512" cy="37353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4060" indent="-28506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5079" indent="-22869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2467" indent="-22869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9854" indent="-22869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23683" indent="-228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87513" indent="-228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51342" indent="-228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15172" indent="-228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47772F-835E-442D-978F-A7FF71860463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7225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18766-8376-4BD5-B67D-89A5109A11D9}" type="datetime1">
              <a:rPr lang="ru-RU"/>
              <a:pPr>
                <a:defRPr/>
              </a:pPr>
              <a:t>10.03.2024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22670-3AAD-4410-9531-33579DC45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093738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0491-0300-4AE5-B5BC-1B45F5EF5ABE}" type="datetime1">
              <a:rPr lang="ru-RU"/>
              <a:pPr>
                <a:defRPr/>
              </a:pPr>
              <a:t>10.03.2024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1ED8B-8FAA-426C-AD92-40C9F4CCB2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008351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DFF01-8AA2-4E27-B508-136628B0D46E}" type="datetime1">
              <a:rPr lang="ru-RU"/>
              <a:pPr>
                <a:defRPr/>
              </a:pPr>
              <a:t>10.03.2024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A54AD-3BC1-43CD-99ED-558032BC8B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916641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AB860-55D8-4CDE-A0FA-49779BCC81BD}" type="datetime1">
              <a:rPr lang="ru-RU"/>
              <a:pPr>
                <a:defRPr/>
              </a:pPr>
              <a:t>10.03.2024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90D58-CE60-446D-AA5F-D73EC64356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302661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01DBF-98DC-4E6F-B61A-4E75767A79C2}" type="datetime1">
              <a:rPr lang="ru-RU"/>
              <a:pPr>
                <a:defRPr/>
              </a:pPr>
              <a:t>10.03.2024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2F34E-8E78-4107-A0F0-CCE5052C55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546837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80F15-7C75-4109-BBDE-F9BA7D3D07AD}" type="datetime1">
              <a:rPr lang="ru-RU"/>
              <a:pPr>
                <a:defRPr/>
              </a:pPr>
              <a:t>10.03.2024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10E17-6D62-41A9-878E-B33E703DD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84011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340F1-7F19-4740-B42E-BB94E44B8D8E}" type="datetime1">
              <a:rPr lang="ru-RU"/>
              <a:pPr>
                <a:defRPr/>
              </a:pPr>
              <a:t>10.03.2024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C5FA7-5A06-46DE-8A5A-4F33113C2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493109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7B3C0-4C11-4BEC-84B1-5314186F62E5}" type="datetime1">
              <a:rPr lang="ru-RU"/>
              <a:pPr>
                <a:defRPr/>
              </a:pPr>
              <a:t>10.03.2024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728CE-D0C0-41A1-983D-F3AE603A10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516032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72D94-5446-4998-BE68-8D5742EC51AF}" type="datetime1">
              <a:rPr lang="ru-RU"/>
              <a:pPr>
                <a:defRPr/>
              </a:pPr>
              <a:t>10.03.2024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9AB64-8065-4C14-9A2E-57B97E2289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090506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E5D51-3223-41F0-A970-9542939258CE}" type="datetime1">
              <a:rPr lang="ru-RU"/>
              <a:pPr>
                <a:defRPr/>
              </a:pPr>
              <a:t>10.03.2024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78131-E8C4-4F86-B4A3-2629C89227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571995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25A16-AE55-413C-9131-D3A6D217FAA1}" type="datetime1">
              <a:rPr lang="ru-RU"/>
              <a:pPr>
                <a:defRPr/>
              </a:pPr>
              <a:t>10.03.2024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54E74-3FEA-4828-A6B2-795B158E6A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822510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2514D7-8648-4CC5-B17C-BAD5D41ADA24}" type="datetime1">
              <a:rPr lang="ru-RU"/>
              <a:pPr>
                <a:defRPr/>
              </a:pPr>
              <a:t>10.03.2024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76694D-0C34-4D4A-AA3D-10A924E5CF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720725" y="141685"/>
            <a:ext cx="7883525" cy="359569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bg1"/>
                </a:solidFill>
                <a:latin typeface="+mn-lt"/>
              </a:rPr>
              <a:t>ЭЛЕКТРОННЫЕ УСЛУГИ</a:t>
            </a:r>
            <a:r>
              <a:rPr lang="ru-RU" sz="28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600" dirty="0">
                <a:solidFill>
                  <a:schemeClr val="bg1"/>
                </a:solidFill>
                <a:latin typeface="+mn-lt"/>
              </a:rPr>
              <a:t>В СФЕРЕ ОБРАЗОВАНИЯ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7524" y="1312623"/>
            <a:ext cx="8568952" cy="2062103"/>
          </a:xfrm>
          <a:prstGeom prst="rect">
            <a:avLst/>
          </a:prstGeom>
          <a:noFill/>
          <a:scene3d>
            <a:camera prst="orthographicFront"/>
            <a:lightRig rig="soft" dir="t">
              <a:rot lat="0" lon="0" rev="10800000"/>
            </a:lightRig>
          </a:scene3d>
          <a:sp3d extrusionH="76200">
            <a:extrusionClr>
              <a:srgbClr val="333333"/>
            </a:extrusionClr>
          </a:sp3d>
        </p:spPr>
        <p:txBody>
          <a:bodyPr>
            <a:spAutoFit/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150" normalizeH="0" baseline="0" noProof="0" dirty="0">
                <a:ln w="11430"/>
                <a:solidFill>
                  <a:srgbClr val="1F497D">
                    <a:lumMod val="75000"/>
                  </a:srgb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Об организации приема детей </a:t>
            </a:r>
            <a:br>
              <a:rPr kumimoji="0" lang="ru-RU" sz="3200" b="1" i="0" u="none" strike="noStrike" kern="1200" cap="none" spc="150" normalizeH="0" baseline="0" noProof="0" dirty="0">
                <a:ln w="11430"/>
                <a:solidFill>
                  <a:srgbClr val="1F497D">
                    <a:lumMod val="75000"/>
                  </a:srgb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</a:br>
            <a:r>
              <a:rPr kumimoji="0" lang="ru-RU" sz="3200" b="1" i="0" u="none" strike="noStrike" kern="1200" cap="none" spc="150" normalizeH="0" baseline="0" noProof="0" dirty="0">
                <a:ln w="11430"/>
                <a:solidFill>
                  <a:srgbClr val="1F497D">
                    <a:lumMod val="75000"/>
                  </a:srgb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в первые классы  МБОУ гимназия «Перспектива» г. о. Самара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150" normalizeH="0" baseline="0" noProof="0" dirty="0">
                <a:ln w="11430"/>
                <a:solidFill>
                  <a:srgbClr val="1F497D">
                    <a:lumMod val="75000"/>
                  </a:srgb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 в 2024 году</a:t>
            </a:r>
          </a:p>
        </p:txBody>
      </p:sp>
      <p:pic>
        <p:nvPicPr>
          <p:cNvPr id="205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06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58853"/>
            <a:ext cx="9144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 flipV="1">
            <a:off x="0" y="1006079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0" y="4157663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0487" y="438429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05.03.2024</a:t>
            </a:r>
          </a:p>
        </p:txBody>
      </p:sp>
    </p:spTree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1"/>
            <a:ext cx="9144000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25"/>
          <p:cNvSpPr txBox="1">
            <a:spLocks noChangeArrowheads="1"/>
          </p:cNvSpPr>
          <p:nvPr/>
        </p:nvSpPr>
        <p:spPr bwMode="auto">
          <a:xfrm>
            <a:off x="6156326" y="4462463"/>
            <a:ext cx="10080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3077" name="Прямоугольник 2"/>
          <p:cNvSpPr>
            <a:spLocks noChangeArrowheads="1"/>
          </p:cNvSpPr>
          <p:nvPr/>
        </p:nvSpPr>
        <p:spPr bwMode="auto">
          <a:xfrm>
            <a:off x="395536" y="938421"/>
            <a:ext cx="8743596" cy="39395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29.12.2012 № 273-ФЗ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 в Российской Федерации»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Минпросвещения России от 02.09.2020 № 458 (в редакции от 30.08.2023)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приема на обучение по образовательным программам начального общего, основного общего и среднего общего образования»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ru-RU" sz="1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Самарской области от 25.04.2023 № 296-од</a:t>
            </a:r>
            <a:b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административного регламента предоставления министерством образования и науки Самарской области государственной услуги «Прием заявлений о зачислении в государственные и муниципальные образовательные организации Самарской области, реализующие программы общего образования»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распорядительные акты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закреплении школ за конкретными территориями</a:t>
            </a:r>
          </a:p>
          <a:p>
            <a:pPr marL="285750" indent="-285750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Правила приема на обучение в МБОУ гимназия «Перспектива» </a:t>
            </a:r>
            <a:r>
              <a:rPr kumimoji="0" lang="ru-RU" sz="15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г.о</a:t>
            </a: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Самара</a:t>
            </a: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осуществляющую образовательную деятельность по образовательным программам начального общего, основного общего и среднего общего образования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(в части, не урегулированной законодательством об образовании)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530225" y="-92323"/>
            <a:ext cx="8506271" cy="719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>
                <a:solidFill>
                  <a:schemeClr val="bg1"/>
                </a:solidFill>
                <a:cs typeface="Arial" pitchFamily="34" charset="0"/>
              </a:rPr>
              <a:t>Нормативная правовая база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799532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C4042C8-82E9-4DAF-B07D-6958E50B3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95486"/>
            <a:ext cx="8856984" cy="484562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Получение начального общего образования в общеобразовательных организациях начинается по достижении детьми возраста 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шести лет и шести месяцев при отсутствии противопоказаний по состоянию здоровья, но не позже достижения ими возраста восьми лет. </a:t>
            </a:r>
            <a:endParaRPr lang="en-US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обучение по образовательным программам начального общего образования дети в возрасте менее 6 лет 6 месяцев или более 8 лет могут быть приняты в 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ОО при наличии разрешения Территориального управления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прием в общеобразовательную организацию на обучение по общеобразовательным программам начального общего образования для ребенка в возрасте менее 6 лет 6 месяцев или более 8 лет.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   Прием на обучение в Гимназию проводится на принципах равных условий приема для всех, за исключением лиц, которым в соответствии с Федеральным законом предоставлены особые права (преимущества) при приеме на обучение. 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(Перечень льготных категорий граждан) см. сайт     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Обучающиеся дошкольных групп Гимназии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зачисляются в гимназию автоматически на основании заявления родителей (законных представителей) о намерении продолжить обучение в гимназии с 01.09 текущего года по программе начального общего образования.</a:t>
            </a:r>
          </a:p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F86FADF-F594-43B7-A628-432900966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690D58-CE60-446D-AA5F-D73EC64356C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5688151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5" descr="Подложка для презентации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6438"/>
            <a:ext cx="8229600" cy="349548"/>
          </a:xfrm>
        </p:spPr>
        <p:txBody>
          <a:bodyPr/>
          <a:lstStyle/>
          <a:p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приема в 1 класс в 2024 году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79512" y="483518"/>
            <a:ext cx="8856984" cy="4536504"/>
          </a:xfrm>
        </p:spPr>
        <p:txBody>
          <a:bodyPr/>
          <a:lstStyle/>
          <a:p>
            <a:pPr marL="0" indent="0" algn="just">
              <a:buNone/>
            </a:pP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Льготные категории, введенные с 2023 года Федеральным законом от 24.06.2023 № 281-ФЗ: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внеочередном порядке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места в государственных и муниципальных общеобразовательных организациях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 их семей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предоставляются детям, в том числе усыновленным (удочеренным) или находящимся под опекой или попечительством в семье, включая приемную/патронатную семью: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военнослужащих и граждан, пребывавших в добровольческих формированиях, погибших (умерших) при выполнении задач в СВО либо позднее указанного периода, но вследствие увечья (ранения, травмы, контузии) или заболевания, полученных при выполнении задач в ходе проведения СВО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закон от 27.05.1998 № 76-ФЗ «О статусе военнослужащих» , п. 8 ст. 24);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сотрудников национальной гвардии, погибших (умерших) при выполнении задач в СВО либо позднее указанного периода, но вследствие увечья (ранения, травмы, контузии) или заболевания, полученных при выполнении задач в ходе проведения СВО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закон от 03.07.2016 № 226-ФЗ «О войсках национальной гвардии Российской Федерации», ст. 28.1).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первоочередном порядке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места в государственных и муниципальных общеобразовательных организациях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 их семей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предоставляются детям, в том числе усыновленным (удочеренным) или находящимся под опекой или попечительством в семье, включая приемную семью,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военнослужащих и детям граждан, пребывающих в добровольческих формированиях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закон от 27.05.1998 № 76-ФЗ «О статусе военнослужащих» , абзац 2, п. 6, ст. 19 ).</a:t>
            </a:r>
          </a:p>
          <a:p>
            <a:pPr marL="0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90D58-CE60-446D-AA5F-D73EC64356C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539983"/>
      </p:ext>
    </p:extLst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5" descr="Подложка для презентации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6438"/>
            <a:ext cx="8229600" cy="349548"/>
          </a:xfrm>
        </p:spPr>
        <p:txBody>
          <a:bodyPr/>
          <a:lstStyle/>
          <a:p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приема в 1 класс в 2024 году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79512" y="588181"/>
            <a:ext cx="5328592" cy="374441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заявителей, подающих через ЕПГУ заявления о приеме детей, сестры или братья которых обучаются в той же школе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подачи заявления на ЕПГУ необходимо: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 преимущественное право для зачисления ребенка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 школу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ввести данные о брате или сестре, учащихся в выбранной школе: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фамилия, имя, отчество (при наличии) и дата рождения брата или сестры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90D58-CE60-446D-AA5F-D73EC64356CC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E767245-D1D9-4A35-BCD2-E8ACEDB482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83518"/>
            <a:ext cx="3125355" cy="4420392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323528" y="4276376"/>
            <a:ext cx="5328592" cy="62753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0" algn="ctr">
              <a:buNone/>
            </a:pP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2023 году наличие у заявителя преимущественного права отмечалось только «галочкой» и требовало запроса дополнительных данных на уровне школы</a:t>
            </a:r>
          </a:p>
        </p:txBody>
      </p:sp>
    </p:spTree>
    <p:extLst>
      <p:ext uri="{BB962C8B-B14F-4D97-AF65-F5344CB8AC3E}">
        <p14:creationId xmlns:p14="http://schemas.microsoft.com/office/powerpoint/2010/main" val="2464353551"/>
      </p:ext>
    </p:extLst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190501" y="34102"/>
            <a:ext cx="88566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Способы подачи заявлений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0501" y="417483"/>
            <a:ext cx="885666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электронной форме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(электронное обращение) посредством федеральной государственной информационной системы «Единый портал государственных и муниципальных услуг (функций)» (далее - ЕПГУ). С 18 марта 2024 года (ориентировочно) будет открыто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предзаполнение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заявлений гражданами на ЕПГУ.</a:t>
            </a:r>
          </a:p>
          <a:p>
            <a:pPr algn="just"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 в образовательную организацию, реализующую основные общеобразовательные программы (далее – ОО)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бумажном носителе.</a:t>
            </a:r>
          </a:p>
          <a:p>
            <a:pPr algn="just"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операторов почтовой связи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пользования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заказным письмом в ОО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уведомлением о вручении.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4208" y="3579862"/>
            <a:ext cx="2488307" cy="144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65546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190501" y="34102"/>
            <a:ext cx="88566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altLang="ru-RU" sz="1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3665" y="-20240"/>
            <a:ext cx="8859834" cy="4921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246380" lvl="1" indent="0" algn="just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ts val="57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подаче заявления о приеме на обучение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через операторов почтовой связи общего пользования или лично в общеобразовательную организацию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после оформления согласия на обработку персональных данных,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сотрудник осуществляет проверку достоверности сведений, указанных в заявлении о приеме на обучение и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регистрирует  заявление о приеме на обучение  в АСУ РСО, родителю(ям) (законному(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ым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представителю(ям) ребенка или поступающему выдается документ, заверенный подписью должностного лица общеобразовательной организации, ответственного за прием заявлений о приеме на обучение, содержащий индивидуальный номер заявления о приеме на обучение. </a:t>
            </a:r>
          </a:p>
          <a:p>
            <a:pPr marL="457200" marR="246380" lvl="1" indent="0" algn="just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ts val="57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 регистрации заявления в АСУ РСО оформляется в журнале по форме Ф.И.О. законного представителя ребенка\ Ф.И. ребенка\ дата рождения ребенка\ дата подачи заявления\ время подачи\ регистрационный номер заявления.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Журнал приема заявлений прошит, пронумерован и ведется в единственном экземпляре.</a:t>
            </a:r>
            <a:endParaRPr kumimoji="0" lang="ru-RU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875169"/>
      </p:ext>
    </p:extLst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190940" y="2122"/>
            <a:ext cx="88566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Контрольные точки приемной кампании 202</a:t>
            </a:r>
            <a:r>
              <a:rPr lang="en-US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4</a:t>
            </a: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 года </a:t>
            </a:r>
            <a:endParaRPr lang="ru-RU" altLang="ru-RU" sz="20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7842" y="429390"/>
            <a:ext cx="8624637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в личных кабинетах на ЕПГУ черновиков заявлений о приеме в 1 класс </a:t>
            </a:r>
            <a:r>
              <a:rPr lang="ru-RU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18.03.202</a:t>
            </a:r>
            <a:r>
              <a:rPr lang="en-US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заявлений в 1 классы на всей территории Самарской области для всех ОО </a:t>
            </a:r>
            <a:r>
              <a:rPr lang="ru-RU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01.04.2024 (09:00 по местному времени).</a:t>
            </a: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и регистрация (в модуле «Е-услуги. Образование») заявлений, подаваемых лично или почтой </a:t>
            </a:r>
            <a:r>
              <a:rPr lang="ru-RU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01.04.2024 с 9:00.</a:t>
            </a: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регистрации заявлений в 1 классы </a:t>
            </a:r>
            <a:r>
              <a:rPr lang="ru-RU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01.04.2024 по 30.06.2024.</a:t>
            </a: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Опубликование на официальных сайтах ОО (раздел «Прием в 1 класс») и информационных стендах в ОО Реестров зарегистрированных заявлений </a:t>
            </a:r>
            <a:r>
              <a:rPr lang="ru-RU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02.04.2024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i="1" spc="-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ОО с родителями по сверке данных, указанных в заявлении, с оригиналами подтверждающих документов </a:t>
            </a:r>
            <a:r>
              <a:rPr lang="ru-RU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01.06.2024 по 30.06.2024.</a:t>
            </a: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8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369520"/>
      </p:ext>
    </p:extLst>
  </p:cSld>
  <p:clrMapOvr>
    <a:masterClrMapping/>
  </p:clrMapOvr>
  <p:transition spd="slow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190501" y="34102"/>
            <a:ext cx="88566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altLang="ru-RU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На этапе подготовки к приемной кампании 2024 года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C6AC9464-BF53-424B-AE5B-EAF20DF6DA94}"/>
              </a:ext>
            </a:extLst>
          </p:cNvPr>
          <p:cNvGraphicFramePr>
            <a:graphicFrameLocks noGrp="1"/>
          </p:cNvGraphicFramePr>
          <p:nvPr/>
        </p:nvGraphicFramePr>
        <p:xfrm>
          <a:off x="1187624" y="2275686"/>
          <a:ext cx="4608512" cy="2240280"/>
        </p:xfrm>
        <a:graphic>
          <a:graphicData uri="http://schemas.openxmlformats.org/drawingml/2006/table">
            <a:tbl>
              <a:tblPr/>
              <a:tblGrid>
                <a:gridCol w="1466379">
                  <a:extLst>
                    <a:ext uri="{9D8B030D-6E8A-4147-A177-3AD203B41FA5}">
                      <a16:colId xmlns:a16="http://schemas.microsoft.com/office/drawing/2014/main" val="3180059418"/>
                    </a:ext>
                  </a:extLst>
                </a:gridCol>
                <a:gridCol w="3142133">
                  <a:extLst>
                    <a:ext uri="{9D8B030D-6E8A-4147-A177-3AD203B41FA5}">
                      <a16:colId xmlns:a16="http://schemas.microsoft.com/office/drawing/2014/main" val="1553309982"/>
                    </a:ext>
                  </a:extLst>
                </a:gridCol>
              </a:tblGrid>
              <a:tr h="896426"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>
                          <a:effectLst/>
                        </a:rPr>
                        <a:t>День недели</a:t>
                      </a:r>
                    </a:p>
                  </a:txBody>
                  <a:tcPr marR="285750" marT="190500" marB="190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>
                          <a:effectLst/>
                        </a:rPr>
                        <a:t>Время</a:t>
                      </a:r>
                    </a:p>
                  </a:txBody>
                  <a:tcPr marR="285750" marT="190500" marB="190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124395"/>
                  </a:ext>
                </a:extLst>
              </a:tr>
              <a:tr h="631907"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>
                          <a:effectLst/>
                        </a:rPr>
                        <a:t>вторник</a:t>
                      </a:r>
                    </a:p>
                  </a:txBody>
                  <a:tcPr marR="285750" marT="190500" marB="190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>
                          <a:effectLst/>
                        </a:rPr>
                        <a:t>14:30 - 16:30</a:t>
                      </a:r>
                    </a:p>
                  </a:txBody>
                  <a:tcPr marR="285750" marT="190500" marB="190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139606"/>
                  </a:ext>
                </a:extLst>
              </a:tr>
              <a:tr h="631907">
                <a:tc>
                  <a:txBody>
                    <a:bodyPr/>
                    <a:lstStyle/>
                    <a:p>
                      <a:pPr algn="l" fontAlgn="t"/>
                      <a:r>
                        <a:rPr lang="ru-RU">
                          <a:effectLst/>
                        </a:rPr>
                        <a:t>четверг</a:t>
                      </a:r>
                    </a:p>
                  </a:txBody>
                  <a:tcPr marR="285750" marT="190500" marB="1905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>
                          <a:effectLst/>
                        </a:rPr>
                        <a:t>13:00 - 15:00</a:t>
                      </a:r>
                    </a:p>
                  </a:txBody>
                  <a:tcPr marR="285750" marT="190500" marB="1905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585389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2FB3F48B-BD58-4687-A93B-9B440371C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477135"/>
            <a:ext cx="7992889" cy="12003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Roboto" panose="02000000000000000000" pitchFamily="2" charset="0"/>
                <a:ea typeface="+mn-ea"/>
                <a:cs typeface="+mn-cs"/>
              </a:rPr>
              <a:t>Ответственный за прием в 1 класс — Семенова Надежда Петровна</a:t>
            </a: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Roboto" panose="02000000000000000000" pitchFamily="2" charset="0"/>
                <a:ea typeface="+mn-ea"/>
                <a:cs typeface="+mn-cs"/>
              </a:rPr>
              <a:t>, заместитель директора по начальным классам гимназии «Перспектива»                       (e-</a:t>
            </a:r>
            <a:r>
              <a:rPr kumimoji="0" lang="ru-RU" alt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Roboto" panose="02000000000000000000" pitchFamily="2" charset="0"/>
                <a:ea typeface="+mn-ea"/>
                <a:cs typeface="+mn-cs"/>
              </a:rPr>
              <a:t>mail</a:t>
            </a: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Roboto" panose="02000000000000000000" pitchFamily="2" charset="0"/>
                <a:ea typeface="+mn-ea"/>
                <a:cs typeface="+mn-cs"/>
              </a:rPr>
              <a:t>: miss.kyb@yandex.ru)</a:t>
            </a:r>
            <a:endParaRPr kumimoji="0" lang="ru-RU" alt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Roboto" panose="02000000000000000000" pitchFamily="2" charset="0"/>
                <a:ea typeface="+mn-ea"/>
                <a:cs typeface="+mn-cs"/>
              </a:rPr>
              <a:t>                                   Телефон для справок </a:t>
            </a: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Roboto" panose="02000000000000000000" pitchFamily="2" charset="0"/>
                <a:ea typeface="+mn-ea"/>
                <a:cs typeface="+mn-cs"/>
              </a:rPr>
              <a:t>+7(846) 224-78-64</a:t>
            </a:r>
            <a:endParaRPr kumimoji="0" lang="ru-RU" alt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A520AB-B890-4AD9-B48A-8739B520239A}"/>
              </a:ext>
            </a:extLst>
          </p:cNvPr>
          <p:cNvSpPr txBox="1"/>
          <p:nvPr/>
        </p:nvSpPr>
        <p:spPr>
          <a:xfrm>
            <a:off x="1619672" y="1851670"/>
            <a:ext cx="52383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Roboto" panose="02000000000000000000" pitchFamily="2" charset="0"/>
                <a:ea typeface="+mn-ea"/>
                <a:cs typeface="+mn-cs"/>
              </a:rPr>
              <a:t>Дни и часы приема для консультаций</a:t>
            </a:r>
          </a:p>
        </p:txBody>
      </p:sp>
    </p:spTree>
    <p:extLst>
      <p:ext uri="{BB962C8B-B14F-4D97-AF65-F5344CB8AC3E}">
        <p14:creationId xmlns:p14="http://schemas.microsoft.com/office/powerpoint/2010/main" val="2948371065"/>
      </p:ext>
    </p:extLst>
  </p:cSld>
  <p:clrMapOvr>
    <a:masterClrMapping/>
  </p:clrMapOvr>
  <p:transition spd="slow">
    <p:pull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34862</TotalTime>
  <Words>1158</Words>
  <Application>Microsoft Office PowerPoint</Application>
  <PresentationFormat>Экран (16:9)</PresentationFormat>
  <Paragraphs>72</Paragraphs>
  <Slides>9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Roboto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Особенности приема в 1 класс в 2024 году</vt:lpstr>
      <vt:lpstr>Особенности приема в 1 класс в 2024 году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Alekseenko</dc:creator>
  <cp:lastModifiedBy>Семёнова Надежда Петровна</cp:lastModifiedBy>
  <cp:revision>1421</cp:revision>
  <cp:lastPrinted>2024-03-05T09:18:49Z</cp:lastPrinted>
  <dcterms:created xsi:type="dcterms:W3CDTF">2011-08-02T12:15:49Z</dcterms:created>
  <dcterms:modified xsi:type="dcterms:W3CDTF">2024-03-10T16:28:16Z</dcterms:modified>
</cp:coreProperties>
</file>