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6" r:id="rId3"/>
    <p:sldId id="586" r:id="rId4"/>
    <p:sldId id="587" r:id="rId5"/>
    <p:sldId id="588" r:id="rId6"/>
    <p:sldId id="572" r:id="rId7"/>
    <p:sldId id="590" r:id="rId8"/>
    <p:sldId id="573" r:id="rId9"/>
    <p:sldId id="574" r:id="rId10"/>
    <p:sldId id="575" r:id="rId11"/>
    <p:sldId id="576" r:id="rId12"/>
    <p:sldId id="577" r:id="rId13"/>
    <p:sldId id="578" r:id="rId14"/>
    <p:sldId id="581" r:id="rId15"/>
    <p:sldId id="582" r:id="rId16"/>
    <p:sldId id="583" r:id="rId17"/>
    <p:sldId id="585" r:id="rId18"/>
    <p:sldId id="584" r:id="rId19"/>
    <p:sldId id="491" r:id="rId2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5200" autoAdjust="0"/>
  </p:normalViewPr>
  <p:slideViewPr>
    <p:cSldViewPr>
      <p:cViewPr varScale="1">
        <p:scale>
          <a:sx n="65" d="100"/>
          <a:sy n="65" d="100"/>
        </p:scale>
        <p:origin x="15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1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68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54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08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76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2" y="2121407"/>
            <a:ext cx="7338059" cy="2761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"/>
            <a:ext cx="9144000" cy="1341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545137"/>
            <a:ext cx="9144000" cy="1312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3414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55435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3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512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7288" y="8636"/>
            <a:ext cx="63294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4" y="1389988"/>
            <a:ext cx="78378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00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2p.asurs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test.asurso.ru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738551"/>
            <a:ext cx="8568952" cy="255454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2022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приема заявлений 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07505" y="116632"/>
            <a:ext cx="885698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. Обеспечение информационной открытости </a:t>
            </a:r>
            <a:endParaRPr lang="ru-RU" sz="9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приемной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кампании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847358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Обезличенный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зарегистрированных заявлений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(ранжированный по: приоритету льготы, дате и времени регистрации) размещается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и информационном стенде.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обновляется еженедельно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01.04.2022,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 состоянию на понедельник текущей недели.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опубликования: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публикация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02.04.2022,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еженедельно по понедельникам, 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30.06.2022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Публикации подлежат следующие сведения: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регистрации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идентификатор.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реестра для публикации на официальном сайте ОУ: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03439"/>
              </p:ext>
            </p:extLst>
          </p:nvPr>
        </p:nvGraphicFramePr>
        <p:xfrm>
          <a:off x="251520" y="4365104"/>
          <a:ext cx="8640960" cy="22190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 льготы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идентификатор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Внеочередное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02.04.2021 08:30:34:190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36208/СЗ/2001235855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2001239170182707333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Первоочередное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08:20:39:522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36208/СЗ/20012313965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2001239105233113897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Первоочередное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08:22:35:192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36208/СЗ/20030738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2003071293916634310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08:15:11:193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36208/СЗ/200703860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2007031061921357780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08:00:55:533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36208/СЗ/2001233759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2001239170182707333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08:01:34:195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36208/СЗ/2001234678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2001239105233113897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08:01:39:365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36208/СЗ/2001235891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2003071293916634310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08:02:34:197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36208/СЗ/2001236694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2007031061921357780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2" marR="9212" marT="921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265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6. Причины прекращения обработки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заявлений</a:t>
            </a:r>
            <a:endParaRPr lang="ru-RU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613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прекращается, а заявление признается утратившим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силу, в следующих случаях: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отказ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приеме на обучение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отсутствием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вакантных (свободных) мест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ОУ;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(несвоевременным предоставлением) полного пакета оригиналов документов;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аннулировано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тем, что заявление содержит ошибки/опечатки (в соответствии с установленным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(количество допускаемых ошибок /опечаток и 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856" y="4185662"/>
            <a:ext cx="87106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вправе самостоятельно не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предоставлять: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по месту жительства гражданина Российской 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по месту пребывания гражданина Российской 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регистрации иностранного гражданина или лица без гражданства по месту 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постановке на учет иностранного гражданина или лица без гражданства по месту 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выдаче или продлении срока действия вида на жительство иностранному гражданину или лицу без 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выдаче разрешения на временное проживание иностранному гражданину или лицу без гражданства;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государственной регистрации рождения, содержащиеся в Едином государственном реестре записей актов гражданского состояния</a:t>
            </a:r>
          </a:p>
          <a:p>
            <a:pPr algn="just"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РФ от 1 ноября 2016 г. № 2326-р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4077072"/>
            <a:ext cx="81369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33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Действия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ОУ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при работе с заявлениями: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44525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подано через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статус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«Новое».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ином способе подачи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заявления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способа подачи),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регистрирует его (вносит данные) в модуле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Заявлению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статус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копии документов приложены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сверяет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электронного заявления с копиями документов, приложенных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внесены правильно (что подтверждено копиями документов), то сотрудник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переводит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из статуса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в статус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копии документов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данные, указанные в заявлении,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ошибку (в копиях документов указаны другие сведения), 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либо аннулируется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данные корректируются (в соответствии с установленным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(количество допускаемых ошибок /опечаток и пр.)).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письменно выразил желание отозвать заявление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заявление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переводится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статус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(по заявлению родителей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предоставлении оригиналов подтверждающих документов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 данные в электронном заявлении с оригиналами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данные внесены правильно (что подтверждено оригиналами документов), то сотрудник ОУ переводит заявление в статус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подтверждены оригиналами документов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Заявления в статусе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подтверждены оригиналами документов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впоследствии рассматриваются при принятии решения о зачислении.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заявлении содержат ошибку (в оригиналах документов указаны другие сведения), то заявление либо аннулируется, либо исправляется (в соответствии с установленным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(количество допускаемых ошибок /опечаток и пр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66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. Зачисление в первый класс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ОУ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для обучения в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2022-2023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учебном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449" y="1196752"/>
            <a:ext cx="89289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детей, проживающих на закрепленной территории (в т.ч. имеющих льготы), детей, имеющих преимущественное право (независимо от проживания на закрепленной территории) издается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 публикуется)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 весь муниципалитет –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01.07.2022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06.07.2022;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комплектовании первых классов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только заявления в статусе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подтверждены оригиналами документов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Федерального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29.12.2012 № 273-ФЗ «Об образовании в Российской Федерации»)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4509120"/>
            <a:ext cx="81369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90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467544" y="156523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. Зачисление в первый класс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ОУ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для обучения в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2022-2023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учебном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36613"/>
            <a:ext cx="89289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ОУ при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решения о зачислении: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 весь муниципалитет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 список зачисляемых детей, по которым заявления находятся в статусе «Сведения подтверждены оригиналами документов» в соответствии с количеством свободных мест.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сортировки заявлений для формирования списка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претендентов: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претенденты, документально подтвердившие наличие вне-/первоочередного права (в порядке очередности регистрации заявлений);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претенденты, документально подтвердившие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приема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порядке очередности регистрации заявлений);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претенденты, не имеющие льгот и преимущественных прав (в порядке очередности регистрации заявлений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сотрудников ООО, работающих в модуль «Е-услуги. Образование»: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заявлении (а также в реестре заявлений) отображается информация о дате и времени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наименования других ОУ,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заявления на данного ребенка. 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возможность регистрации на одного ребенка заявлений в несколько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 весь муниципалитет («статусное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ОУ»).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случае, ребенка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 в то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«статусное»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заявление было зарегистрировано раньше. 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Остальные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«статусные»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зачисления ребенка в другое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переводят заявление в статус «Аннулировано (зачислен в другое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ОУ)».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89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. Зачисление в первый класс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ОУ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для обучения в </a:t>
            </a: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2022-2023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учебном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36613"/>
            <a:ext cx="89289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Действия ОУ при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решения о зачислении: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закреплена конкретная территория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 список зачисляемых детей, по которым заявления находятся в статусе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подтверждены оригиналами 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соответствии с количеством свободных мест, в порядке, аналогичном изложенному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1.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исключается возможность регистрации на одного ребенка нескольких заявлений (в разные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о приеме ребенка зачисляет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заявление было зарегистрировано раньше.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Остальные 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зачисления ребенка в другое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переводят заявление в статус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(зачислен в другое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indent="444500"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заявления, зарегистрированные с 1 апреля по 30 июня, переводятся в «конечный» статус (в соответствии с принятым решением по итогам рассмотрения).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06.07.2021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приказы о зачислении детей на свободные места могут издаваться ежедневно, исходя из наличия свободных мест, в течение 5 рабочих дней после приема заявления о приеме на обучение и предоставления оригиналов документов.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Мотивированный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зачислении оформляется документально в установленном руководителем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(резолюция на заявлении, внесение соответствующей записи в журнале приема заявлений о приеме на обучение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т.п.).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Заявитель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отказ в зачислении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обратиться в конфликтную комиссию, созданную при ТУ/ДО.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Конфликтная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рассматривает заявления по приему в первый класс в соответствии с утвержденным Порядком работы конфликтной комиссии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933056"/>
            <a:ext cx="81369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36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79513" y="165100"/>
            <a:ext cx="885698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Изменения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, вносимые в ИС «Е-услуги. Образование»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908720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подавать одно заявление на одного ребенка в одно ОУ.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может подавать несколько заявлений в отношении одного ребенка, но в разные ОУ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запрещается)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возможность перевода более одного заявления на ребенка в статус «Зачислен на будущий учебный год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статусов заявлений для зачисления в 1 класс. </a:t>
            </a:r>
          </a:p>
          <a:p>
            <a:pPr lvl="1" algn="just"/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перечень статусов и периоды их использования в период приемной </a:t>
            </a: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sz="12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01.04.2021 по 30.06.2021; с 06.07.2021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01.04.2021 по 30.06.2021; с 06.07.2021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</a:t>
            </a:r>
            <a:r>
              <a:rPr lang="ru-RU" sz="12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01.04.2021 по 30.06.2021; с 06.07.2021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относится к территории)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01.04.2021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30.06.2021)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(неполный пакет документов)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заявлению родителей)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01.04.2021 по 30.06.2021; с 06.07.2021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(зачислен в другое ООО)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01.07.2021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подтверждены оригиналами документов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01.06.2021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будущий учебный </a:t>
            </a: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ОУ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которыми закреплен весь муниципалитет (с 01.07.2021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85850" lvl="2" indent="-171450" algn="just">
              <a:buFontTx/>
              <a:buChar char="-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которыми закреплена конкретная территория (с 03.07.2021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</a:t>
            </a: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(отсутствие вакантных мест)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01.07.2021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зачисления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01.07.2021 по 05.09.2021)</a:t>
            </a:r>
          </a:p>
          <a:p>
            <a:pPr lvl="2" algn="just"/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статус не является дублированием статуса «Аннулировано (по заявлению родителей)»: при переводе заявления в статус «Отказ от зачисления» вакансия автоматически возвращается в общее количество мест; при переводе в статус «Аннулировано (по заявлению родителей)» изменения количества вакансий в системе не происходит (это «информационный» статус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формируется автоматически в модуле «Е-услуги. Образование» после зачисления ребенка в школьном 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КК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01.06.2021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решению КК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01.06.2021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КК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01.07.2021 по 05.09.2021)</a:t>
            </a:r>
          </a:p>
        </p:txBody>
      </p:sp>
    </p:spTree>
    <p:extLst>
      <p:ext uri="{BB962C8B-B14F-4D97-AF65-F5344CB8AC3E}">
        <p14:creationId xmlns:p14="http://schemas.microsoft.com/office/powerpoint/2010/main" val="2951343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79513" y="165100"/>
            <a:ext cx="885698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Изменения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, вносимые в ИС «Е-услуги. Образование»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934572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Доработан сервис: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заявлений, поданное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зарегистрированному заявлению указывается дата и время регистрации; текущий статус; наименование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которые также зарегистрированы заявления на данного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заявлений на уровне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(в формате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сведений по каждому зарегистрированному заявлению содержит дополнительные поля,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</a:p>
          <a:p>
            <a:pPr marL="1200150" lvl="2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регистрации заявления в текущее ОУ;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ОУ, в которые также зарегистрированы заявления на данного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marL="1200150" lvl="2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регистрации заявления в каждое из иных ОУ.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 (запрещается)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возможность зачисления детей (перевода заявлений в статус «Зачислен на будущий учебный год»):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 весь муниципалитет (список будет предоставлен дополнительно) – в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по 30 июня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остальным ОУ,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которыми закреплена конкретная территория муниципалитета – в период с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июля 2021 года включительно.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 (запрещается) регистрация заявлений в период с 01.07.2021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05.07.2021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4374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0"/>
            <a:ext cx="8587678" cy="616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на официальном сайте гимназии «Перспектива»</a:t>
            </a:r>
          </a:p>
          <a:p>
            <a:pPr algn="ctr">
              <a:lnSpc>
                <a:spcPct val="9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«Прием в 1 класс» 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гимназию «Перспектива», образовательные программы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 (территория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Самара)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ОУ(гимназия с углубленным изучением английского языка)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 о приеме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0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92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22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07505" y="165100"/>
            <a:ext cx="885698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1.Прием </a:t>
            </a: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и регистрация заявлений о зачислении в первый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548681"/>
            <a:ext cx="8640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01.04.2022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графику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 Самара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регистрации заявлений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30.06.2022 (24.00).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Заявления принимаются: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детей, имеющих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внеочередное, первоочередное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преимущественное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право распространяется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имеющие интернат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детей, зарегистрированных на территории, закрепленной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30.06.2022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06.07.2022 на свободные места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 приеме на свободные места принимаются от родителей детей, независимо от места регистрации ребенка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период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01.07.2022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05.07.2022).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05.09.2022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(24.00)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242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25780"/>
            <a:chOff x="0" y="0"/>
            <a:chExt cx="9144000" cy="525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0"/>
              <a:ext cx="2351532" cy="525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4267" y="0"/>
              <a:ext cx="4616196" cy="525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0"/>
              <a:ext cx="2682240" cy="5257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301" y="863727"/>
            <a:ext cx="832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/>
              <a:t>Ключевые</a:t>
            </a:r>
            <a:r>
              <a:rPr spc="15" dirty="0"/>
              <a:t> </a:t>
            </a:r>
            <a:r>
              <a:rPr spc="-15" dirty="0"/>
              <a:t>даты</a:t>
            </a:r>
            <a:r>
              <a:rPr spc="35" dirty="0"/>
              <a:t> </a:t>
            </a:r>
            <a:r>
              <a:rPr spc="-15" dirty="0"/>
              <a:t>подготовительного</a:t>
            </a:r>
            <a:r>
              <a:rPr spc="50" dirty="0"/>
              <a:t> </a:t>
            </a:r>
            <a:r>
              <a:rPr spc="-15" dirty="0"/>
              <a:t>этапа</a:t>
            </a:r>
            <a:r>
              <a:rPr spc="35" dirty="0"/>
              <a:t> </a:t>
            </a:r>
            <a:r>
              <a:rPr spc="-5" dirty="0"/>
              <a:t>приемной</a:t>
            </a:r>
            <a:r>
              <a:rPr spc="30" dirty="0"/>
              <a:t> </a:t>
            </a:r>
            <a:r>
              <a:rPr spc="-5" dirty="0"/>
              <a:t>кампании</a:t>
            </a:r>
            <a:r>
              <a:rPr spc="10" dirty="0"/>
              <a:t> </a:t>
            </a:r>
            <a:r>
              <a:rPr spc="-5" dirty="0"/>
              <a:t>2022</a:t>
            </a:r>
            <a:r>
              <a:rPr spc="5" dirty="0"/>
              <a:t> </a:t>
            </a:r>
            <a:r>
              <a:rPr spc="-15" dirty="0"/>
              <a:t>года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241" y="1303273"/>
            <a:ext cx="870013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fontAlgn="auto">
              <a:spcBef>
                <a:spcPts val="100"/>
              </a:spcBef>
              <a:spcAft>
                <a:spcPts val="0"/>
              </a:spcAft>
              <a:buFontTx/>
              <a:buAutoNum type="arabicPeriod"/>
              <a:tabLst>
                <a:tab pos="469265" algn="l"/>
                <a:tab pos="469900" algn="l"/>
                <a:tab pos="2984500" algn="l"/>
                <a:tab pos="3975100" algn="l"/>
                <a:tab pos="5659755" algn="l"/>
                <a:tab pos="6758940" algn="l"/>
                <a:tab pos="8319770" algn="l"/>
              </a:tabLst>
            </a:pPr>
            <a:r>
              <a:rPr spc="135" dirty="0">
                <a:solidFill>
                  <a:prstClr val="black"/>
                </a:solidFill>
                <a:latin typeface="Verdana"/>
                <a:cs typeface="Verdana"/>
              </a:rPr>
              <a:t>Де</a:t>
            </a:r>
            <a:r>
              <a:rPr spc="145" dirty="0">
                <a:solidFill>
                  <a:prstClr val="black"/>
                </a:solidFill>
                <a:latin typeface="Verdana"/>
                <a:cs typeface="Verdana"/>
              </a:rPr>
              <a:t>м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онс</a:t>
            </a:r>
            <a:r>
              <a:rPr spc="-5" dirty="0">
                <a:solidFill>
                  <a:prstClr val="black"/>
                </a:solidFill>
                <a:latin typeface="Verdana"/>
                <a:cs typeface="Verdana"/>
              </a:rPr>
              <a:t>т</a:t>
            </a:r>
            <a:r>
              <a:rPr spc="120" dirty="0">
                <a:solidFill>
                  <a:prstClr val="black"/>
                </a:solidFill>
                <a:latin typeface="Verdana"/>
                <a:cs typeface="Verdana"/>
              </a:rPr>
              <a:t>р</a:t>
            </a:r>
            <a:r>
              <a:rPr spc="114" dirty="0">
                <a:solidFill>
                  <a:prstClr val="black"/>
                </a:solidFill>
                <a:latin typeface="Verdana"/>
                <a:cs typeface="Verdana"/>
              </a:rPr>
              <a:t>а</a:t>
            </a:r>
            <a:r>
              <a:rPr spc="15" dirty="0">
                <a:solidFill>
                  <a:prstClr val="black"/>
                </a:solidFill>
                <a:latin typeface="Verdana"/>
                <a:cs typeface="Verdana"/>
              </a:rPr>
              <a:t>ци</a:t>
            </a:r>
            <a:r>
              <a:rPr spc="5" dirty="0">
                <a:solidFill>
                  <a:prstClr val="black"/>
                </a:solidFill>
                <a:latin typeface="Verdana"/>
                <a:cs typeface="Verdana"/>
              </a:rPr>
              <a:t>о</a:t>
            </a:r>
            <a:r>
              <a:rPr spc="-80" dirty="0">
                <a:solidFill>
                  <a:prstClr val="black"/>
                </a:solidFill>
                <a:latin typeface="Verdana"/>
                <a:cs typeface="Verdana"/>
              </a:rPr>
              <a:t>н</a:t>
            </a:r>
            <a:r>
              <a:rPr spc="-70" dirty="0">
                <a:solidFill>
                  <a:prstClr val="black"/>
                </a:solidFill>
                <a:latin typeface="Verdana"/>
                <a:cs typeface="Verdana"/>
              </a:rPr>
              <a:t>н</a:t>
            </a:r>
            <a:r>
              <a:rPr spc="135" dirty="0">
                <a:solidFill>
                  <a:prstClr val="black"/>
                </a:solidFill>
                <a:latin typeface="Verdana"/>
                <a:cs typeface="Verdana"/>
              </a:rPr>
              <a:t>а</a:t>
            </a:r>
            <a:r>
              <a:rPr spc="-280" dirty="0">
                <a:solidFill>
                  <a:prstClr val="black"/>
                </a:solidFill>
                <a:latin typeface="Verdana"/>
                <a:cs typeface="Verdana"/>
              </a:rPr>
              <a:t>я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pc="-70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pc="-80" dirty="0">
                <a:solidFill>
                  <a:prstClr val="black"/>
                </a:solidFill>
                <a:latin typeface="Verdana"/>
                <a:cs typeface="Verdana"/>
              </a:rPr>
              <a:t>е</a:t>
            </a:r>
            <a:r>
              <a:rPr spc="80" dirty="0">
                <a:solidFill>
                  <a:prstClr val="black"/>
                </a:solidFill>
                <a:latin typeface="Verdana"/>
                <a:cs typeface="Verdana"/>
              </a:rPr>
              <a:t>рси</a:t>
            </a:r>
            <a:r>
              <a:rPr spc="-280" dirty="0">
                <a:solidFill>
                  <a:prstClr val="black"/>
                </a:solidFill>
                <a:latin typeface="Verdana"/>
                <a:cs typeface="Verdana"/>
              </a:rPr>
              <a:t>я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pc="40" dirty="0">
                <a:solidFill>
                  <a:prstClr val="black"/>
                </a:solidFill>
                <a:latin typeface="Verdana"/>
                <a:cs typeface="Verdana"/>
              </a:rPr>
              <a:t>эл</a:t>
            </a:r>
            <a:r>
              <a:rPr spc="35" dirty="0">
                <a:solidFill>
                  <a:prstClr val="black"/>
                </a:solidFill>
                <a:latin typeface="Verdana"/>
                <a:cs typeface="Verdana"/>
              </a:rPr>
              <a:t>е</a:t>
            </a:r>
            <a:r>
              <a:rPr spc="-160" dirty="0">
                <a:solidFill>
                  <a:prstClr val="black"/>
                </a:solidFill>
                <a:latin typeface="Verdana"/>
                <a:cs typeface="Verdana"/>
              </a:rPr>
              <a:t>к</a:t>
            </a:r>
            <a:r>
              <a:rPr spc="-45" dirty="0">
                <a:solidFill>
                  <a:prstClr val="black"/>
                </a:solidFill>
                <a:latin typeface="Verdana"/>
                <a:cs typeface="Verdana"/>
              </a:rPr>
              <a:t>т</a:t>
            </a:r>
            <a:r>
              <a:rPr spc="-65" dirty="0">
                <a:solidFill>
                  <a:prstClr val="black"/>
                </a:solidFill>
                <a:latin typeface="Verdana"/>
                <a:cs typeface="Verdana"/>
              </a:rPr>
              <a:t>р</a:t>
            </a:r>
            <a:r>
              <a:rPr spc="90" dirty="0">
                <a:solidFill>
                  <a:prstClr val="black"/>
                </a:solidFill>
                <a:latin typeface="Verdana"/>
                <a:cs typeface="Verdana"/>
              </a:rPr>
              <a:t>о</a:t>
            </a:r>
            <a:r>
              <a:rPr spc="-80" dirty="0">
                <a:solidFill>
                  <a:prstClr val="black"/>
                </a:solidFill>
                <a:latin typeface="Verdana"/>
                <a:cs typeface="Verdana"/>
              </a:rPr>
              <a:t>н</a:t>
            </a:r>
            <a:r>
              <a:rPr spc="-70" dirty="0">
                <a:solidFill>
                  <a:prstClr val="black"/>
                </a:solidFill>
                <a:latin typeface="Verdana"/>
                <a:cs typeface="Verdana"/>
              </a:rPr>
              <a:t>н</a:t>
            </a:r>
            <a:r>
              <a:rPr spc="20" dirty="0">
                <a:solidFill>
                  <a:prstClr val="black"/>
                </a:solidFill>
                <a:latin typeface="Verdana"/>
                <a:cs typeface="Verdana"/>
              </a:rPr>
              <a:t>ой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pc="295" dirty="0">
                <a:solidFill>
                  <a:prstClr val="black"/>
                </a:solidFill>
                <a:latin typeface="Verdana"/>
                <a:cs typeface="Verdana"/>
              </a:rPr>
              <a:t>ф</a:t>
            </a:r>
            <a:r>
              <a:rPr spc="204" dirty="0">
                <a:solidFill>
                  <a:prstClr val="black"/>
                </a:solidFill>
                <a:latin typeface="Verdana"/>
                <a:cs typeface="Verdana"/>
              </a:rPr>
              <a:t>о</a:t>
            </a:r>
            <a:r>
              <a:rPr spc="200" dirty="0">
                <a:solidFill>
                  <a:prstClr val="black"/>
                </a:solidFill>
                <a:latin typeface="Verdana"/>
                <a:cs typeface="Verdana"/>
              </a:rPr>
              <a:t>р</a:t>
            </a:r>
            <a:r>
              <a:rPr spc="229" dirty="0">
                <a:solidFill>
                  <a:prstClr val="black"/>
                </a:solidFill>
                <a:latin typeface="Verdana"/>
                <a:cs typeface="Verdana"/>
              </a:rPr>
              <a:t>м</a:t>
            </a:r>
            <a:r>
              <a:rPr spc="-225" dirty="0">
                <a:solidFill>
                  <a:prstClr val="black"/>
                </a:solidFill>
                <a:latin typeface="Verdana"/>
                <a:cs typeface="Verdana"/>
              </a:rPr>
              <a:t>ы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pc="90" dirty="0">
                <a:solidFill>
                  <a:prstClr val="black"/>
                </a:solidFill>
                <a:latin typeface="Verdana"/>
                <a:cs typeface="Verdana"/>
              </a:rPr>
              <a:t>о</a:t>
            </a:r>
            <a:r>
              <a:rPr spc="80" dirty="0">
                <a:solidFill>
                  <a:prstClr val="black"/>
                </a:solidFill>
                <a:latin typeface="Verdana"/>
                <a:cs typeface="Verdana"/>
              </a:rPr>
              <a:t>б</a:t>
            </a:r>
            <a:r>
              <a:rPr spc="120" dirty="0">
                <a:solidFill>
                  <a:prstClr val="black"/>
                </a:solidFill>
                <a:latin typeface="Verdana"/>
                <a:cs typeface="Verdana"/>
              </a:rPr>
              <a:t>р</a:t>
            </a:r>
            <a:r>
              <a:rPr spc="114" dirty="0">
                <a:solidFill>
                  <a:prstClr val="black"/>
                </a:solidFill>
                <a:latin typeface="Verdana"/>
                <a:cs typeface="Verdana"/>
              </a:rPr>
              <a:t>а</a:t>
            </a:r>
            <a:r>
              <a:rPr spc="180" dirty="0">
                <a:solidFill>
                  <a:prstClr val="black"/>
                </a:solidFill>
                <a:latin typeface="Verdana"/>
                <a:cs typeface="Verdana"/>
              </a:rPr>
              <a:t>щ</a:t>
            </a:r>
            <a:r>
              <a:rPr spc="110" dirty="0">
                <a:solidFill>
                  <a:prstClr val="black"/>
                </a:solidFill>
                <a:latin typeface="Verdana"/>
                <a:cs typeface="Verdana"/>
              </a:rPr>
              <a:t>е</a:t>
            </a:r>
            <a:r>
              <a:rPr spc="-65" dirty="0">
                <a:solidFill>
                  <a:prstClr val="black"/>
                </a:solidFill>
                <a:latin typeface="Verdana"/>
                <a:cs typeface="Verdana"/>
              </a:rPr>
              <a:t>н</a:t>
            </a:r>
            <a:r>
              <a:rPr spc="-175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pc="-160" dirty="0">
                <a:solidFill>
                  <a:prstClr val="black"/>
                </a:solidFill>
                <a:latin typeface="Verdana"/>
                <a:cs typeface="Verdana"/>
              </a:rPr>
              <a:t>я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pc="-145" dirty="0">
                <a:solidFill>
                  <a:prstClr val="black"/>
                </a:solidFill>
                <a:latin typeface="Verdana"/>
                <a:cs typeface="Verdana"/>
              </a:rPr>
              <a:t>для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69900" fontAlgn="auto">
              <a:spcBef>
                <a:spcPts val="0"/>
              </a:spcBef>
              <a:spcAft>
                <a:spcPts val="0"/>
              </a:spcAft>
            </a:pPr>
            <a:r>
              <a:rPr spc="-195" dirty="0">
                <a:solidFill>
                  <a:prstClr val="black"/>
                </a:solidFill>
                <a:latin typeface="Verdana"/>
                <a:cs typeface="Verdana"/>
              </a:rPr>
              <a:t>з</a:t>
            </a:r>
            <a:r>
              <a:rPr spc="140" dirty="0">
                <a:solidFill>
                  <a:prstClr val="black"/>
                </a:solidFill>
                <a:latin typeface="Verdana"/>
                <a:cs typeface="Verdana"/>
              </a:rPr>
              <a:t>а</a:t>
            </a:r>
            <a:r>
              <a:rPr spc="25" dirty="0">
                <a:solidFill>
                  <a:prstClr val="black"/>
                </a:solidFill>
                <a:latin typeface="Verdana"/>
                <a:cs typeface="Verdana"/>
              </a:rPr>
              <a:t>пи</a:t>
            </a:r>
            <a:r>
              <a:rPr spc="15" dirty="0">
                <a:solidFill>
                  <a:prstClr val="black"/>
                </a:solidFill>
                <a:latin typeface="Verdana"/>
                <a:cs typeface="Verdana"/>
              </a:rPr>
              <a:t>с</a:t>
            </a:r>
            <a:r>
              <a:rPr spc="-45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pc="-1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29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50" dirty="0">
                <a:solidFill>
                  <a:prstClr val="black"/>
                </a:solidFill>
                <a:latin typeface="Verdana"/>
                <a:cs typeface="Verdana"/>
              </a:rPr>
              <a:t>1</a:t>
            </a:r>
            <a:r>
              <a:rPr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40" dirty="0">
                <a:solidFill>
                  <a:prstClr val="black"/>
                </a:solidFill>
                <a:latin typeface="Verdana"/>
                <a:cs typeface="Verdana"/>
              </a:rPr>
              <a:t>к</a:t>
            </a:r>
            <a:r>
              <a:rPr spc="-155" dirty="0">
                <a:solidFill>
                  <a:prstClr val="black"/>
                </a:solidFill>
                <a:latin typeface="Verdana"/>
                <a:cs typeface="Verdana"/>
              </a:rPr>
              <a:t>л</a:t>
            </a:r>
            <a:r>
              <a:rPr spc="140" dirty="0">
                <a:solidFill>
                  <a:prstClr val="black"/>
                </a:solidFill>
                <a:latin typeface="Verdana"/>
                <a:cs typeface="Verdana"/>
              </a:rPr>
              <a:t>а</a:t>
            </a:r>
            <a:r>
              <a:rPr spc="200" dirty="0">
                <a:solidFill>
                  <a:prstClr val="black"/>
                </a:solidFill>
                <a:latin typeface="Verdana"/>
                <a:cs typeface="Verdana"/>
              </a:rPr>
              <a:t>с</a:t>
            </a:r>
            <a:r>
              <a:rPr spc="195" dirty="0">
                <a:solidFill>
                  <a:prstClr val="black"/>
                </a:solidFill>
                <a:latin typeface="Verdana"/>
                <a:cs typeface="Verdana"/>
              </a:rPr>
              <a:t>с</a:t>
            </a:r>
            <a:r>
              <a:rPr spc="-160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95300" fontAlgn="auto">
              <a:spcBef>
                <a:spcPts val="5"/>
              </a:spcBef>
              <a:spcAft>
                <a:spcPts val="0"/>
              </a:spcAft>
            </a:pPr>
            <a:r>
              <a:rPr sz="1700" spc="90" dirty="0">
                <a:solidFill>
                  <a:prstClr val="black"/>
                </a:solidFill>
                <a:latin typeface="Verdana"/>
                <a:cs typeface="Verdana"/>
              </a:rPr>
              <a:t>Адрес</a:t>
            </a:r>
            <a:r>
              <a:rPr sz="1700"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z="1700"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Verdana"/>
                <a:cs typeface="Verdana"/>
              </a:rPr>
              <a:t>сети</a:t>
            </a:r>
            <a:r>
              <a:rPr sz="1700" spc="-11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prstClr val="black"/>
                </a:solidFill>
                <a:latin typeface="Verdana"/>
                <a:cs typeface="Verdana"/>
              </a:rPr>
              <a:t>Интернет:</a:t>
            </a:r>
            <a:r>
              <a:rPr sz="1700" spc="-1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7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https://etest.asurso.ru</a:t>
            </a:r>
            <a:endParaRPr sz="17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95300" fontAlgn="auto">
              <a:spcBef>
                <a:spcPts val="0"/>
              </a:spcBef>
              <a:spcAft>
                <a:spcPts val="0"/>
              </a:spcAft>
            </a:pPr>
            <a:r>
              <a:rPr sz="1700" b="1" spc="-145" dirty="0">
                <a:solidFill>
                  <a:srgbClr val="FF0000"/>
                </a:solidFill>
                <a:latin typeface="Tahoma"/>
                <a:cs typeface="Tahoma"/>
              </a:rPr>
              <a:t>П</a:t>
            </a:r>
            <a:r>
              <a:rPr sz="1700" b="1" spc="15" dirty="0">
                <a:solidFill>
                  <a:srgbClr val="FF0000"/>
                </a:solidFill>
                <a:latin typeface="Tahoma"/>
                <a:cs typeface="Tahoma"/>
              </a:rPr>
              <a:t>ерио</a:t>
            </a:r>
            <a:r>
              <a:rPr sz="1700" b="1" spc="20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7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700" b="1" spc="45" dirty="0">
                <a:solidFill>
                  <a:srgbClr val="FF0000"/>
                </a:solidFill>
                <a:latin typeface="Tahoma"/>
                <a:cs typeface="Tahoma"/>
              </a:rPr>
              <a:t>оступа</a:t>
            </a:r>
            <a:r>
              <a:rPr sz="1700" b="1" spc="-14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7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09</a:t>
            </a:r>
            <a:r>
              <a:rPr sz="1700" b="1" spc="-5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sz="1700" b="1" spc="-140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sz="1700" b="1" spc="-5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sz="1700" b="1" spc="-140" dirty="0">
                <a:solidFill>
                  <a:srgbClr val="FF0000"/>
                </a:solidFill>
                <a:latin typeface="Tahoma"/>
                <a:cs typeface="Tahoma"/>
              </a:rPr>
              <a:t>202</a:t>
            </a:r>
            <a:r>
              <a:rPr sz="1700" b="1" spc="-1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7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235" dirty="0">
                <a:solidFill>
                  <a:srgbClr val="FF0000"/>
                </a:solidFill>
                <a:latin typeface="Tahoma"/>
                <a:cs typeface="Tahoma"/>
              </a:rPr>
              <a:t>–</a:t>
            </a:r>
            <a:r>
              <a:rPr sz="17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19</a:t>
            </a:r>
            <a:r>
              <a:rPr sz="1700" b="1" spc="-5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03</a:t>
            </a:r>
            <a:r>
              <a:rPr sz="1700" b="1" spc="-6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sz="1700" b="1" spc="-14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700" b="1" spc="-130" dirty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sz="1700" b="1" spc="-14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700" b="1" spc="-1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51460" indent="-239395" fontAlgn="auto">
              <a:spcBef>
                <a:spcPts val="595"/>
              </a:spcBef>
              <a:spcAft>
                <a:spcPts val="0"/>
              </a:spcAft>
              <a:buSzPct val="94444"/>
              <a:buFontTx/>
              <a:buAutoNum type="arabicPeriod" startAt="2"/>
              <a:tabLst>
                <a:tab pos="252095" algn="l"/>
              </a:tabLst>
            </a:pPr>
            <a:r>
              <a:rPr spc="40" dirty="0">
                <a:solidFill>
                  <a:prstClr val="black"/>
                </a:solidFill>
                <a:latin typeface="Verdana"/>
                <a:cs typeface="Verdana"/>
              </a:rPr>
              <a:t>График</a:t>
            </a:r>
            <a:r>
              <a:rPr spc="-1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prstClr val="black"/>
                </a:solidFill>
                <a:latin typeface="Verdana"/>
                <a:cs typeface="Verdana"/>
              </a:rPr>
              <a:t>начала</a:t>
            </a:r>
            <a:r>
              <a:rPr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85" dirty="0">
                <a:solidFill>
                  <a:prstClr val="black"/>
                </a:solidFill>
                <a:latin typeface="Verdana"/>
                <a:cs typeface="Verdana"/>
              </a:rPr>
              <a:t>приема</a:t>
            </a:r>
            <a:r>
              <a:rPr spc="-11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85" dirty="0">
                <a:solidFill>
                  <a:prstClr val="black"/>
                </a:solidFill>
                <a:latin typeface="Verdana"/>
                <a:cs typeface="Verdana"/>
              </a:rPr>
              <a:t>заявлений</a:t>
            </a:r>
            <a:r>
              <a:rPr spc="-1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29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50" dirty="0">
                <a:solidFill>
                  <a:prstClr val="black"/>
                </a:solidFill>
                <a:latin typeface="Verdana"/>
                <a:cs typeface="Verdana"/>
              </a:rPr>
              <a:t>1</a:t>
            </a:r>
            <a:r>
              <a:rPr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prstClr val="black"/>
                </a:solidFill>
                <a:latin typeface="Verdana"/>
                <a:cs typeface="Verdana"/>
              </a:rPr>
              <a:t>классы</a:t>
            </a:r>
            <a:r>
              <a:rPr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35" dirty="0">
                <a:solidFill>
                  <a:prstClr val="black"/>
                </a:solidFill>
                <a:latin typeface="Verdana"/>
                <a:cs typeface="Verdana"/>
              </a:rPr>
              <a:t>на</a:t>
            </a:r>
            <a:r>
              <a:rPr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60" dirty="0">
                <a:solidFill>
                  <a:prstClr val="black"/>
                </a:solidFill>
                <a:latin typeface="Verdana"/>
                <a:cs typeface="Verdana"/>
              </a:rPr>
              <a:t>2022-2023</a:t>
            </a:r>
            <a:r>
              <a:rPr spc="-10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15" dirty="0">
                <a:solidFill>
                  <a:prstClr val="black"/>
                </a:solidFill>
                <a:latin typeface="Verdana"/>
                <a:cs typeface="Verdana"/>
              </a:rPr>
              <a:t>уч.г.: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16559" lvl="1" indent="-224154" fontAlgn="auto">
              <a:spcBef>
                <a:spcPts val="5"/>
              </a:spcBef>
              <a:spcAft>
                <a:spcPts val="0"/>
              </a:spcAft>
              <a:buFont typeface="Arial MT"/>
              <a:buChar char="•"/>
              <a:tabLst>
                <a:tab pos="415925" algn="l"/>
                <a:tab pos="416559" algn="l"/>
                <a:tab pos="5499735" algn="l"/>
              </a:tabLst>
            </a:pPr>
            <a:r>
              <a:rPr sz="1700" spc="-195" dirty="0">
                <a:solidFill>
                  <a:srgbClr val="FF0000"/>
                </a:solidFill>
                <a:latin typeface="Verdana"/>
                <a:cs typeface="Verdana"/>
              </a:rPr>
              <a:t>г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8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-15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85" dirty="0">
                <a:solidFill>
                  <a:srgbClr val="FF0000"/>
                </a:solidFill>
                <a:latin typeface="Verdana"/>
                <a:cs typeface="Verdana"/>
              </a:rPr>
              <a:t>С</a:t>
            </a:r>
            <a:r>
              <a:rPr sz="1700" spc="165" dirty="0">
                <a:solidFill>
                  <a:srgbClr val="FF0000"/>
                </a:solidFill>
                <a:latin typeface="Verdana"/>
                <a:cs typeface="Verdana"/>
              </a:rPr>
              <a:t>амар</a:t>
            </a:r>
            <a:r>
              <a:rPr sz="1700" spc="160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17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17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220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700" spc="140" dirty="0">
                <a:solidFill>
                  <a:srgbClr val="FF0000"/>
                </a:solidFill>
                <a:latin typeface="Verdana"/>
                <a:cs typeface="Verdana"/>
              </a:rPr>
              <a:t>се</a:t>
            </a:r>
            <a:r>
              <a:rPr sz="17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FF0000"/>
                </a:solidFill>
                <a:latin typeface="Verdana"/>
                <a:cs typeface="Verdana"/>
              </a:rPr>
              <a:t>ГОО</a:t>
            </a:r>
            <a:r>
              <a:rPr sz="17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45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r>
              <a:rPr sz="1700" spc="135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125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-145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r>
              <a:rPr sz="17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700" spc="-229" dirty="0">
                <a:solidFill>
                  <a:srgbClr val="FF0000"/>
                </a:solidFill>
                <a:latin typeface="Verdana"/>
                <a:cs typeface="Verdana"/>
              </a:rPr>
              <a:t>–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01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04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2022</a:t>
            </a:r>
            <a:r>
              <a:rPr sz="1700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spc="19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17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sz="1700" b="1" spc="-14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00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416559" lvl="1" indent="-224154" fontAlgn="auto">
              <a:spcBef>
                <a:spcPts val="5"/>
              </a:spcBef>
              <a:spcAft>
                <a:spcPts val="0"/>
              </a:spcAft>
              <a:buFont typeface="Arial MT"/>
              <a:buChar char="•"/>
              <a:tabLst>
                <a:tab pos="415925" algn="l"/>
                <a:tab pos="416559" algn="l"/>
                <a:tab pos="5499735" algn="l"/>
              </a:tabLst>
            </a:pPr>
            <a:r>
              <a:rPr sz="1700" spc="-195" dirty="0">
                <a:solidFill>
                  <a:srgbClr val="FF0000"/>
                </a:solidFill>
                <a:latin typeface="Verdana"/>
                <a:cs typeface="Verdana"/>
              </a:rPr>
              <a:t>г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8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-15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320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1700" spc="-65" dirty="0">
                <a:solidFill>
                  <a:srgbClr val="FF0000"/>
                </a:solidFill>
                <a:latin typeface="Verdana"/>
                <a:cs typeface="Verdana"/>
              </a:rPr>
              <a:t>оль</a:t>
            </a:r>
            <a:r>
              <a:rPr sz="1700" spc="-250" dirty="0">
                <a:solidFill>
                  <a:srgbClr val="FF0000"/>
                </a:solidFill>
                <a:latin typeface="Verdana"/>
                <a:cs typeface="Verdana"/>
              </a:rPr>
              <a:t>я</a:t>
            </a:r>
            <a:r>
              <a:rPr sz="1700" spc="-21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1700" spc="-114" dirty="0">
                <a:solidFill>
                  <a:srgbClr val="FF0000"/>
                </a:solidFill>
                <a:latin typeface="Verdana"/>
                <a:cs typeface="Verdana"/>
              </a:rPr>
              <a:t>ти</a:t>
            </a:r>
            <a:r>
              <a:rPr sz="17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220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700" spc="140" dirty="0">
                <a:solidFill>
                  <a:srgbClr val="FF0000"/>
                </a:solidFill>
                <a:latin typeface="Verdana"/>
                <a:cs typeface="Verdana"/>
              </a:rPr>
              <a:t>се</a:t>
            </a:r>
            <a:r>
              <a:rPr sz="17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FF0000"/>
                </a:solidFill>
                <a:latin typeface="Verdana"/>
                <a:cs typeface="Verdana"/>
              </a:rPr>
              <a:t>ГОО</a:t>
            </a:r>
            <a:r>
              <a:rPr sz="17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45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r>
              <a:rPr sz="1700" spc="135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125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1700" spc="-145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r>
              <a:rPr sz="17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700" spc="-229" dirty="0">
                <a:solidFill>
                  <a:srgbClr val="FF0000"/>
                </a:solidFill>
                <a:latin typeface="Verdana"/>
                <a:cs typeface="Verdana"/>
              </a:rPr>
              <a:t>–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01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04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2022</a:t>
            </a:r>
            <a:r>
              <a:rPr sz="1700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spc="19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17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12</a:t>
            </a:r>
            <a:r>
              <a:rPr sz="1700" b="1" spc="-14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00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416559" lvl="1" indent="-224154" fontAlgn="auto">
              <a:spcBef>
                <a:spcPts val="0"/>
              </a:spcBef>
              <a:spcAft>
                <a:spcPts val="0"/>
              </a:spcAft>
              <a:buFont typeface="Arial MT"/>
              <a:buChar char="•"/>
              <a:tabLst>
                <a:tab pos="415925" algn="l"/>
                <a:tab pos="416559" algn="l"/>
              </a:tabLst>
            </a:pPr>
            <a:r>
              <a:rPr sz="1700" spc="-220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700" spc="140" dirty="0">
                <a:solidFill>
                  <a:srgbClr val="FF0000"/>
                </a:solidFill>
                <a:latin typeface="Verdana"/>
                <a:cs typeface="Verdana"/>
              </a:rPr>
              <a:t>се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FF0000"/>
                </a:solidFill>
                <a:latin typeface="Verdana"/>
                <a:cs typeface="Verdana"/>
              </a:rPr>
              <a:t>ГОО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0000"/>
                </a:solidFill>
                <a:latin typeface="Verdana"/>
                <a:cs typeface="Verdana"/>
              </a:rPr>
              <a:t>регион</a:t>
            </a: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75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1700" spc="85" dirty="0">
                <a:solidFill>
                  <a:srgbClr val="FF0000"/>
                </a:solidFill>
                <a:latin typeface="Verdana"/>
                <a:cs typeface="Verdana"/>
              </a:rPr>
              <a:t>кроме</a:t>
            </a:r>
            <a:r>
              <a:rPr sz="17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85" dirty="0">
                <a:solidFill>
                  <a:srgbClr val="FF0000"/>
                </a:solidFill>
                <a:latin typeface="Verdana"/>
                <a:cs typeface="Verdana"/>
              </a:rPr>
              <a:t>С</a:t>
            </a:r>
            <a:r>
              <a:rPr sz="1700" spc="85" dirty="0">
                <a:solidFill>
                  <a:srgbClr val="FF0000"/>
                </a:solidFill>
                <a:latin typeface="Verdana"/>
                <a:cs typeface="Verdana"/>
              </a:rPr>
              <a:t>амар</a:t>
            </a:r>
            <a:r>
              <a:rPr sz="1700" spc="114" dirty="0">
                <a:solidFill>
                  <a:srgbClr val="FF0000"/>
                </a:solidFill>
                <a:latin typeface="Verdana"/>
                <a:cs typeface="Verdana"/>
              </a:rPr>
              <a:t>ы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320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1700" spc="-65" dirty="0">
                <a:solidFill>
                  <a:srgbClr val="FF0000"/>
                </a:solidFill>
                <a:latin typeface="Verdana"/>
                <a:cs typeface="Verdana"/>
              </a:rPr>
              <a:t>оль</a:t>
            </a:r>
            <a:r>
              <a:rPr sz="1700" spc="-250" dirty="0">
                <a:solidFill>
                  <a:srgbClr val="FF0000"/>
                </a:solidFill>
                <a:latin typeface="Verdana"/>
                <a:cs typeface="Verdana"/>
              </a:rPr>
              <a:t>я</a:t>
            </a:r>
            <a:r>
              <a:rPr sz="1700" spc="-21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ти)</a:t>
            </a:r>
            <a:r>
              <a:rPr sz="17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229" dirty="0">
                <a:solidFill>
                  <a:srgbClr val="FF0000"/>
                </a:solidFill>
                <a:latin typeface="Verdana"/>
                <a:cs typeface="Verdana"/>
              </a:rPr>
              <a:t>–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01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04</a:t>
            </a:r>
            <a:r>
              <a:rPr sz="1700" spc="-17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2022</a:t>
            </a:r>
            <a:r>
              <a:rPr sz="1700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spc="19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17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14</a:t>
            </a:r>
            <a:r>
              <a:rPr sz="1700" b="1" spc="-14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700" b="1" spc="-125" dirty="0">
                <a:solidFill>
                  <a:srgbClr val="FF0000"/>
                </a:solidFill>
                <a:latin typeface="Tahoma"/>
                <a:cs typeface="Tahoma"/>
              </a:rPr>
              <a:t>00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715" algn="just" fontAlgn="auto">
              <a:spcBef>
                <a:spcPts val="595"/>
              </a:spcBef>
              <a:spcAft>
                <a:spcPts val="0"/>
              </a:spcAft>
              <a:buSzPct val="94444"/>
              <a:buFontTx/>
              <a:buAutoNum type="arabicPeriod" startAt="2"/>
              <a:tabLst>
                <a:tab pos="342265" algn="l"/>
              </a:tabLst>
            </a:pPr>
            <a:r>
              <a:rPr spc="70" dirty="0">
                <a:solidFill>
                  <a:prstClr val="black"/>
                </a:solidFill>
                <a:latin typeface="Verdana"/>
                <a:cs typeface="Verdana"/>
              </a:rPr>
              <a:t>Прием </a:t>
            </a:r>
            <a:r>
              <a:rPr spc="-65" dirty="0">
                <a:solidFill>
                  <a:prstClr val="black"/>
                </a:solidFill>
                <a:latin typeface="Verdana"/>
                <a:cs typeface="Verdana"/>
              </a:rPr>
              <a:t>от</a:t>
            </a:r>
            <a:r>
              <a:rPr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prstClr val="black"/>
                </a:solidFill>
                <a:latin typeface="Verdana"/>
                <a:cs typeface="Verdana"/>
              </a:rPr>
              <a:t>родителей</a:t>
            </a:r>
            <a:r>
              <a:rPr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prstClr val="black"/>
                </a:solidFill>
                <a:latin typeface="Verdana"/>
                <a:cs typeface="Verdana"/>
              </a:rPr>
              <a:t>обучающихся</a:t>
            </a:r>
            <a:r>
              <a:rPr spc="-1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75" dirty="0">
                <a:solidFill>
                  <a:prstClr val="black"/>
                </a:solidFill>
                <a:latin typeface="Verdana"/>
                <a:cs typeface="Verdana"/>
              </a:rPr>
              <a:t>дошкольных</a:t>
            </a:r>
            <a:r>
              <a:rPr spc="-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75" dirty="0">
                <a:solidFill>
                  <a:prstClr val="black"/>
                </a:solidFill>
                <a:latin typeface="Verdana"/>
                <a:cs typeface="Verdana"/>
              </a:rPr>
              <a:t>групп</a:t>
            </a:r>
            <a:r>
              <a:rPr spc="-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prstClr val="black"/>
                </a:solidFill>
                <a:latin typeface="Verdana"/>
                <a:cs typeface="Verdana"/>
              </a:rPr>
              <a:t>(структурных </a:t>
            </a:r>
            <a:r>
              <a:rPr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prstClr val="black"/>
                </a:solidFill>
                <a:latin typeface="Verdana"/>
                <a:cs typeface="Verdana"/>
              </a:rPr>
              <a:t>подразделений,</a:t>
            </a:r>
            <a:r>
              <a:rPr spc="-1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prstClr val="black"/>
                </a:solidFill>
                <a:latin typeface="Verdana"/>
                <a:cs typeface="Verdana"/>
              </a:rPr>
              <a:t>отделений)</a:t>
            </a:r>
            <a:r>
              <a:rPr spc="-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85" dirty="0">
                <a:solidFill>
                  <a:prstClr val="black"/>
                </a:solidFill>
                <a:latin typeface="Verdana"/>
                <a:cs typeface="Verdana"/>
              </a:rPr>
              <a:t>заявлений</a:t>
            </a:r>
            <a:r>
              <a:rPr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85" dirty="0">
                <a:solidFill>
                  <a:prstClr val="black"/>
                </a:solidFill>
                <a:latin typeface="Verdana"/>
                <a:cs typeface="Verdana"/>
              </a:rPr>
              <a:t>о</a:t>
            </a:r>
            <a:r>
              <a:rPr spc="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prstClr val="black"/>
                </a:solidFill>
                <a:latin typeface="Verdana"/>
                <a:cs typeface="Verdana"/>
              </a:rPr>
              <a:t>продолжении</a:t>
            </a:r>
            <a:r>
              <a:rPr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prstClr val="black"/>
                </a:solidFill>
                <a:latin typeface="Verdana"/>
                <a:cs typeface="Verdana"/>
              </a:rPr>
              <a:t>обучения</a:t>
            </a:r>
            <a:r>
              <a:rPr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229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pc="-2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-150" dirty="0">
                <a:solidFill>
                  <a:prstClr val="black"/>
                </a:solidFill>
                <a:latin typeface="Verdana"/>
                <a:cs typeface="Verdana"/>
              </a:rPr>
              <a:t>1 </a:t>
            </a:r>
            <a:r>
              <a:rPr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55" dirty="0">
                <a:solidFill>
                  <a:prstClr val="black"/>
                </a:solidFill>
                <a:latin typeface="Verdana"/>
                <a:cs typeface="Verdana"/>
              </a:rPr>
              <a:t>классе</a:t>
            </a:r>
            <a:r>
              <a:rPr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prstClr val="black"/>
                </a:solidFill>
                <a:latin typeface="Verdana"/>
                <a:cs typeface="Verdana"/>
              </a:rPr>
              <a:t>данной</a:t>
            </a:r>
            <a:r>
              <a:rPr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140" dirty="0">
                <a:solidFill>
                  <a:prstClr val="black"/>
                </a:solidFill>
                <a:latin typeface="Verdana"/>
                <a:cs typeface="Verdana"/>
              </a:rPr>
              <a:t>ОО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95300" fontAlgn="auto">
              <a:spcBef>
                <a:spcPts val="5"/>
              </a:spcBef>
              <a:spcAft>
                <a:spcPts val="0"/>
              </a:spcAft>
            </a:pPr>
            <a:r>
              <a:rPr sz="1700" b="1" spc="5" dirty="0">
                <a:solidFill>
                  <a:srgbClr val="FF0000"/>
                </a:solidFill>
                <a:latin typeface="Tahoma"/>
                <a:cs typeface="Tahoma"/>
              </a:rPr>
              <a:t>Срок:</a:t>
            </a:r>
            <a:r>
              <a:rPr sz="17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20" dirty="0" err="1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7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120" dirty="0">
                <a:solidFill>
                  <a:srgbClr val="FF0000"/>
                </a:solidFill>
                <a:latin typeface="Tahoma"/>
                <a:cs typeface="Tahoma"/>
              </a:rPr>
              <a:t>31.03.2022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93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6987"/>
            <a:ext cx="8964470" cy="71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2.Способы подачи заявлений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613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личного обращения одного из родителей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выбранное ими для обучения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через операторов почтовой связи;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электронной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ОУ;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посредством электронной регистрации родителями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 в модуле «Е-услуги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ГИС Самарской области «АСУ РСО» 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отношении одного ребенка нескольких заявлений в 1 класс в разные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(независимо от способов подачи заявления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в каждое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оформляется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заявление о зачислении в первый класс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вне зависимости от способа подачи регистрируются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                     «Е-услуги. Образование». Дата и время регистрации заявления присваивается автоматически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Очередность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заявлений формируется автоматически средствами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Е-услуги. Образование», исходя из времени регистрации заявлений.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регистрации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330948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79513" y="0"/>
            <a:ext cx="878497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3. Сроки и способы подачи подтверждающих документов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документов – лично заявителем в ОУ допускается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(график и условия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сайте гимназии «Перспектива» в разделе «Прием в 1 класс»).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оригиналов документов обязательна для всех заявителей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21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79513" y="165100"/>
            <a:ext cx="871296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cs typeface="Arial" pitchFamily="34" charset="0"/>
              </a:rPr>
              <a:t>Прием </a:t>
            </a: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дошкольников-выпускников СП «Детский сад» в то же 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6" y="1052736"/>
            <a:ext cx="85689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от родителей (законных представителей) детей, посещающих структурное подразделение «Детский сад»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письменного уведомления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намерении продолжить обучение ребенка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о приеме в первый класс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срок приема уведомлений 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20.03.2022.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indent="542925"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на обучение в 1 классы данной категории детей  зафиксирован в локальном акте ОУ.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вакансий для приема заявлений корректируется в модуле «Е-услуги. Образование», исходя из количества полученных уведомлений,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31.03.2022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вносит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           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Е-услуги. Образование»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данных детях в период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06.07.2022.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19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35647</TotalTime>
  <Words>1853</Words>
  <Application>Microsoft Office PowerPoint</Application>
  <PresentationFormat>Экран (4:3)</PresentationFormat>
  <Paragraphs>243</Paragraphs>
  <Slides>18</Slides>
  <Notes>16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MT</vt:lpstr>
      <vt:lpstr>Calibri</vt:lpstr>
      <vt:lpstr>Tahoma</vt:lpstr>
      <vt:lpstr>Times New Roman</vt:lpstr>
      <vt:lpstr>Verdana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даты подготовительного этапа приемной кампании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Семёнова Надежда Петровна</cp:lastModifiedBy>
  <cp:revision>1377</cp:revision>
  <cp:lastPrinted>2021-03-19T10:54:36Z</cp:lastPrinted>
  <dcterms:created xsi:type="dcterms:W3CDTF">2011-08-02T12:15:49Z</dcterms:created>
  <dcterms:modified xsi:type="dcterms:W3CDTF">2022-03-13T10:51:47Z</dcterms:modified>
</cp:coreProperties>
</file>