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5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0" r:id="rId13"/>
    <p:sldId id="281" r:id="rId14"/>
    <p:sldId id="282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3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20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0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345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75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68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4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4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4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0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6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2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931C-CC4A-4C5B-91BE-E226DED32EE0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C4F5BF-FCFB-430D-B040-E655EC511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2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sumoin.ru/index.php/attestatsiya/11-e-klassy/itemlist/category/149-itogovoe-sochinenie" TargetMode="External"/><Relationship Id="rId2" Type="http://schemas.openxmlformats.org/officeDocument/2006/relationships/hyperlink" Target="http://www.samobr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rsp.ru/" TargetMode="External"/><Relationship Id="rId4" Type="http://schemas.openxmlformats.org/officeDocument/2006/relationships/hyperlink" Target="https://fipi.ru/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Порядок проведения итогового сочинения в </a:t>
            </a:r>
            <a:r>
              <a:rPr lang="ru-RU" b="1" dirty="0" smtClean="0"/>
              <a:t>2022 </a:t>
            </a:r>
            <a:r>
              <a:rPr lang="ru-RU" b="1" dirty="0"/>
              <a:t>году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041384"/>
            <a:ext cx="7772400" cy="1199704"/>
          </a:xfrm>
        </p:spPr>
        <p:txBody>
          <a:bodyPr/>
          <a:lstStyle/>
          <a:p>
            <a:r>
              <a:rPr lang="ru-RU" dirty="0"/>
              <a:t>Заместитель директора гимназии Покровская Л.П.</a:t>
            </a:r>
          </a:p>
        </p:txBody>
      </p:sp>
    </p:spTree>
    <p:extLst>
      <p:ext uri="{BB962C8B-B14F-4D97-AF65-F5344CB8AC3E}">
        <p14:creationId xmlns:p14="http://schemas.microsoft.com/office/powerpoint/2010/main" val="19587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16163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Сроки и продолжительность написания итогового сочинения (изложения)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35560" y="2132856"/>
            <a:ext cx="8229600" cy="3797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Итоговое сочинение (изложение) проводится в первую среду декабря (основной срок проведения итогового сочинения (изложения), а также в дополнительные сроки - первая среда февраля и первая рабочая среда мая.</a:t>
            </a:r>
          </a:p>
          <a:p>
            <a:endParaRPr lang="ru-RU" dirty="0"/>
          </a:p>
          <a:p>
            <a:r>
              <a:rPr lang="ru-RU" sz="2700" b="1" dirty="0"/>
              <a:t>Продолжительность написания итогового сочинения (изложения)  составляет  3 часа 55 минут (235 минут). </a:t>
            </a:r>
          </a:p>
        </p:txBody>
      </p:sp>
    </p:spTree>
    <p:extLst>
      <p:ext uri="{BB962C8B-B14F-4D97-AF65-F5344CB8AC3E}">
        <p14:creationId xmlns:p14="http://schemas.microsoft.com/office/powerpoint/2010/main" val="25286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Продолжительность написания итогового сочинения (изложения)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Для участников итогового сочинения (изложения) с ограниченными возможностями здоровья, детей-инвалидов и инвалидов продолжительность выполнения итогового сочинения (изложения) </a:t>
            </a:r>
            <a:r>
              <a:rPr lang="ru-RU" b="1" u="sng" dirty="0"/>
              <a:t>увеличивается на 1,5 часа. </a:t>
            </a:r>
          </a:p>
          <a:p>
            <a:pPr marL="109728" indent="0">
              <a:buNone/>
            </a:pPr>
            <a:endParaRPr lang="ru-RU" b="1" u="sng" dirty="0"/>
          </a:p>
          <a:p>
            <a:r>
              <a:rPr lang="ru-RU" dirty="0"/>
              <a:t>В продолжительность написания итогового сочинения (изложения) </a:t>
            </a:r>
            <a:r>
              <a:rPr lang="ru-RU" b="1" u="sng" dirty="0"/>
              <a:t>не включается время, выделенное на подготовительные мероприятия </a:t>
            </a:r>
            <a:r>
              <a:rPr lang="ru-RU" dirty="0"/>
              <a:t>(инструктаж участников итогового сочинения (изложения), заполнение ими регистрационных полей и др.). </a:t>
            </a:r>
          </a:p>
        </p:txBody>
      </p:sp>
    </p:spTree>
    <p:extLst>
      <p:ext uri="{BB962C8B-B14F-4D97-AF65-F5344CB8AC3E}">
        <p14:creationId xmlns:p14="http://schemas.microsoft.com/office/powerpoint/2010/main" val="6866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85738"/>
            <a:r>
              <a:rPr lang="ru-RU" sz="3200" dirty="0"/>
              <a:t>Инструктаж участников итогового сочинения (изложения)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 порядке проведения итогового сочинения (изложения), </a:t>
            </a:r>
          </a:p>
          <a:p>
            <a:r>
              <a:rPr lang="ru-RU" dirty="0"/>
              <a:t>правилах оформления итогового сочинения (изложения), </a:t>
            </a:r>
          </a:p>
          <a:p>
            <a:r>
              <a:rPr lang="ru-RU" dirty="0"/>
              <a:t>продолжительности написания  итогового сочинения (изложения), </a:t>
            </a:r>
          </a:p>
          <a:p>
            <a:r>
              <a:rPr lang="ru-RU" dirty="0"/>
              <a:t>о времени и месте ознакомления с результатами итогового сочинения (изложения), а также о том, что записи на черновиках </a:t>
            </a:r>
            <a:r>
              <a:rPr lang="ru-RU" b="1" u="sng" dirty="0"/>
              <a:t>не обрабатываются </a:t>
            </a:r>
            <a:r>
              <a:rPr lang="ru-RU" dirty="0"/>
              <a:t>и </a:t>
            </a:r>
            <a:r>
              <a:rPr lang="ru-RU" b="1" u="sng" dirty="0"/>
              <a:t>не проверяются.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8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Порядок проведения итогового сочинения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1504" y="1417639"/>
            <a:ext cx="8229600" cy="4525963"/>
          </a:xfrm>
        </p:spPr>
        <p:txBody>
          <a:bodyPr>
            <a:noAutofit/>
          </a:bodyPr>
          <a:lstStyle/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dirty="0"/>
              <a:t>Итоговое сочинение (изложение) проводится в образовательных организациях, реализующих образовательные программы среднего общего образования</a:t>
            </a:r>
          </a:p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b="1" dirty="0"/>
              <a:t>Итоговое сочинение (изложение) начинается в 10.00 по местному времени</a:t>
            </a:r>
          </a:p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b="1" dirty="0"/>
              <a:t>Продолжительность выполнения итогового сочинения (изложения)  составляет  3 часа 55 минут (235 минут).</a:t>
            </a:r>
          </a:p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dirty="0"/>
              <a:t>Ознакомиться с результатами итогового сочинения (изложения) вы можете в школе или в местах, в которых были зарегистрированы на участие в итоговом сочинении (изложении).</a:t>
            </a:r>
          </a:p>
        </p:txBody>
      </p:sp>
    </p:spTree>
    <p:extLst>
      <p:ext uri="{BB962C8B-B14F-4D97-AF65-F5344CB8AC3E}">
        <p14:creationId xmlns:p14="http://schemas.microsoft.com/office/powerpoint/2010/main" val="4131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Сроки действия результатов итогового сочинения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45208" y="1700808"/>
            <a:ext cx="8229600" cy="4896544"/>
          </a:xfrm>
        </p:spPr>
        <p:txBody>
          <a:bodyPr>
            <a:normAutofit/>
          </a:bodyPr>
          <a:lstStyle/>
          <a:p>
            <a:r>
              <a:rPr lang="ru-RU" dirty="0"/>
              <a:t>Итоговое сочинение (изложение) как допуск к ГИА – бессрочно.</a:t>
            </a:r>
            <a:r>
              <a:rPr lang="ru-RU"/>
              <a:t> </a:t>
            </a:r>
          </a:p>
          <a:p>
            <a:endParaRPr lang="ru-RU"/>
          </a:p>
          <a:p>
            <a:r>
              <a:rPr lang="ru-RU"/>
              <a:t>Итоговое сочинение в случае представления его при приеме на обучение по программам бакалавриата и программам специалитета </a:t>
            </a:r>
            <a:r>
              <a:rPr lang="ru-RU" b="1" u="sng"/>
              <a:t>действительно в течение четырех лет, следующих за годом написания такого сочинения</a:t>
            </a:r>
            <a:r>
              <a:rPr lang="ru-RU"/>
              <a:t>. </a:t>
            </a:r>
          </a:p>
          <a:p>
            <a:r>
              <a:rPr lang="ru-RU"/>
              <a:t>Выпускники прошлых лет могут участвовать в написании итогового сочинения, в том числе при наличии у них итогового сочинения прошлых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4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Начиная с 2022/23 учебного года изменился подход к формированию комплектов тем итогового сочинения. Формируется закрытый банк тем итогового сочинения на основе тех тем, которые использовались в </a:t>
            </a:r>
            <a:r>
              <a:rPr lang="ru-RU" dirty="0" smtClean="0"/>
              <a:t>прошлые 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8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0"/>
            <a:ext cx="11244072" cy="1325563"/>
          </a:xfrm>
        </p:spPr>
        <p:txBody>
          <a:bodyPr>
            <a:normAutofit/>
          </a:bodyPr>
          <a:lstStyle/>
          <a:p>
            <a:r>
              <a:rPr lang="ru-RU" sz="4000" b="1" dirty="0"/>
              <a:t>Структура закрытого банка тем итогового сочинения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6208" y="1085088"/>
            <a:ext cx="8854440" cy="5315711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/>
              <a:t>Структура закрытого банка тем итогового сочинения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№ </a:t>
            </a:r>
            <a:r>
              <a:rPr lang="ru-RU" dirty="0"/>
              <a:t>	</a:t>
            </a:r>
            <a:r>
              <a:rPr lang="ru-RU" b="1" dirty="0"/>
              <a:t>Разделы и подразделы 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b="1" dirty="0"/>
              <a:t>1 </a:t>
            </a:r>
            <a:r>
              <a:rPr lang="ru-RU" dirty="0"/>
              <a:t>	</a:t>
            </a:r>
            <a:r>
              <a:rPr lang="ru-RU" b="1" dirty="0"/>
              <a:t>Духовно-нравственные ориентиры в жизни человека 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1.1. 	Внутренний мир человека и его личностные качества 	</a:t>
            </a:r>
          </a:p>
          <a:p>
            <a:pPr marL="0" indent="0">
              <a:buNone/>
            </a:pPr>
            <a:r>
              <a:rPr lang="ru-RU" dirty="0"/>
              <a:t>1.2. 	Отношение человека к другому человеку (окружению), нравственные идеалы и выбор между добром и злом 	</a:t>
            </a:r>
          </a:p>
          <a:p>
            <a:pPr marL="0" indent="0">
              <a:buNone/>
            </a:pPr>
            <a:r>
              <a:rPr lang="ru-RU" dirty="0"/>
              <a:t>1.3. 	Познание человеком самого себя 	</a:t>
            </a:r>
          </a:p>
          <a:p>
            <a:pPr marL="0" indent="0">
              <a:buNone/>
            </a:pPr>
            <a:r>
              <a:rPr lang="ru-RU" dirty="0"/>
              <a:t>1.4. 	Свобода человека и ее ограничения 	</a:t>
            </a:r>
          </a:p>
          <a:p>
            <a:pPr marL="0" indent="0">
              <a:buNone/>
            </a:pPr>
            <a:r>
              <a:rPr lang="ru-RU" b="1" dirty="0"/>
              <a:t>2 </a:t>
            </a:r>
            <a:r>
              <a:rPr lang="ru-RU" dirty="0"/>
              <a:t>	</a:t>
            </a:r>
            <a:r>
              <a:rPr lang="ru-RU" b="1" dirty="0"/>
              <a:t>Семья, общество, Отечество в жизни человека 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2.1. 	Семья, род; семейные ценности и традиции 	</a:t>
            </a:r>
          </a:p>
          <a:p>
            <a:pPr marL="0" indent="0">
              <a:buNone/>
            </a:pPr>
            <a:r>
              <a:rPr lang="ru-RU" dirty="0"/>
              <a:t>2.2. 	Человек и общество 	</a:t>
            </a:r>
          </a:p>
          <a:p>
            <a:pPr marL="0" indent="0">
              <a:buNone/>
            </a:pPr>
            <a:r>
              <a:rPr lang="ru-RU" dirty="0"/>
              <a:t>2.3. 	Родина, государство, гражданская позиция человека 	</a:t>
            </a:r>
          </a:p>
          <a:p>
            <a:pPr marL="0" indent="0">
              <a:buNone/>
            </a:pPr>
            <a:r>
              <a:rPr lang="ru-RU" b="1" dirty="0"/>
              <a:t>3 </a:t>
            </a:r>
            <a:r>
              <a:rPr lang="ru-RU" dirty="0"/>
              <a:t>	</a:t>
            </a:r>
            <a:r>
              <a:rPr lang="ru-RU" b="1" dirty="0"/>
              <a:t>Природа и культура в жизни человека 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3.1. 	Природа и человек 	</a:t>
            </a:r>
          </a:p>
          <a:p>
            <a:pPr marL="0" indent="0">
              <a:buNone/>
            </a:pPr>
            <a:r>
              <a:rPr lang="ru-RU" dirty="0"/>
              <a:t>3.2. 	Наука и человек 	</a:t>
            </a:r>
          </a:p>
          <a:p>
            <a:pPr marL="0" indent="0">
              <a:buNone/>
            </a:pPr>
            <a:r>
              <a:rPr lang="ru-RU" dirty="0"/>
              <a:t>3.3. 	Искусство и человек 	</a:t>
            </a:r>
          </a:p>
        </p:txBody>
      </p:sp>
    </p:spTree>
    <p:extLst>
      <p:ext uri="{BB962C8B-B14F-4D97-AF65-F5344CB8AC3E}">
        <p14:creationId xmlns:p14="http://schemas.microsoft.com/office/powerpoint/2010/main" val="27053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Раздел 1. Духовно-нравственные ориентиры в жизни человека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Темы </a:t>
            </a:r>
            <a:r>
              <a:rPr lang="ru-RU" dirty="0"/>
              <a:t>раздела: </a:t>
            </a:r>
          </a:p>
          <a:p>
            <a:r>
              <a:rPr lang="ru-RU" dirty="0" smtClean="0"/>
              <a:t>связаны </a:t>
            </a:r>
            <a:r>
              <a:rPr lang="ru-RU" dirty="0"/>
              <a:t>с вопросами, которые человек </a:t>
            </a:r>
            <a:r>
              <a:rPr lang="ru-RU" dirty="0" err="1"/>
              <a:t>задаѐт</a:t>
            </a:r>
            <a:r>
              <a:rPr lang="ru-RU" dirty="0"/>
              <a:t> себе сам, в том числе в ситуации нравственного выбора; </a:t>
            </a:r>
          </a:p>
          <a:p>
            <a:r>
              <a:rPr lang="ru-RU" dirty="0" smtClean="0"/>
              <a:t>нацеливают </a:t>
            </a:r>
            <a:r>
              <a:rPr lang="ru-RU" dirty="0"/>
              <a:t>на рассуждение о нравственных идеалах и моральных нормах, сиюминутном и вечном, добре и зле, о свободе и ответственности; </a:t>
            </a:r>
          </a:p>
          <a:p>
            <a:r>
              <a:rPr lang="ru-RU" dirty="0" smtClean="0"/>
              <a:t>касаются </a:t>
            </a:r>
            <a:r>
              <a:rPr lang="ru-RU" dirty="0"/>
              <a:t>размышлений о смысле жизни, гуманном и антигуманном поступках, их мотивах, причинах внутреннего разлада и об угрызениях совести; </a:t>
            </a:r>
          </a:p>
          <a:p>
            <a:r>
              <a:rPr lang="ru-RU" dirty="0" smtClean="0"/>
              <a:t>позволяют </a:t>
            </a:r>
            <a:r>
              <a:rPr lang="ru-RU" dirty="0"/>
              <a:t>задуматься об образе жизни человека, о выборе им жизненного пути, значимой цели и средствах </a:t>
            </a:r>
            <a:r>
              <a:rPr lang="ru-RU" dirty="0" err="1"/>
              <a:t>еѐ</a:t>
            </a:r>
            <a:r>
              <a:rPr lang="ru-RU" dirty="0"/>
              <a:t> достижения, любви и дружбе; </a:t>
            </a:r>
          </a:p>
          <a:p>
            <a:r>
              <a:rPr lang="ru-RU" dirty="0" smtClean="0"/>
              <a:t>побуждают </a:t>
            </a:r>
            <a:r>
              <a:rPr lang="ru-RU" dirty="0"/>
              <a:t>к самоанализу, осмыслению опыта других людей (или поступков литературных героев), стремящихся понять себя.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2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Раздел 2. Семья, общество, Отечество в жизни человека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Темы раздела: </a:t>
            </a:r>
          </a:p>
          <a:p>
            <a:r>
              <a:rPr lang="ru-RU" dirty="0" smtClean="0"/>
              <a:t>связаны </a:t>
            </a:r>
            <a:r>
              <a:rPr lang="ru-RU" dirty="0"/>
              <a:t>со взглядом на человека как представителя семьи, социума, народа, поколения, эпохи; </a:t>
            </a:r>
          </a:p>
          <a:p>
            <a:r>
              <a:rPr lang="ru-RU" dirty="0" smtClean="0"/>
              <a:t>нацеливают </a:t>
            </a:r>
            <a:r>
              <a:rPr lang="ru-RU" dirty="0"/>
              <a:t>на размышление о семейных и общественных ценностях, традициях и обычаях, межличностных отношениях и влиянии среды на человека; </a:t>
            </a:r>
          </a:p>
          <a:p>
            <a:r>
              <a:rPr lang="ru-RU" dirty="0" smtClean="0"/>
              <a:t>касаются </a:t>
            </a:r>
            <a:r>
              <a:rPr lang="ru-RU" dirty="0"/>
              <a:t>вопросов исторического времени, гражданских идеалов, важности сохранения исторической памяти, роли личности в истории; </a:t>
            </a:r>
          </a:p>
          <a:p>
            <a:r>
              <a:rPr lang="ru-RU" dirty="0" smtClean="0"/>
              <a:t>позволяют </a:t>
            </a:r>
            <a:r>
              <a:rPr lang="ru-RU" dirty="0"/>
              <a:t>задуматься о славе и бесславии, личном и общественном, своем вкладе в общественный прогресс; </a:t>
            </a:r>
          </a:p>
          <a:p>
            <a:r>
              <a:rPr lang="ru-RU" dirty="0" smtClean="0"/>
              <a:t>побуждают </a:t>
            </a:r>
            <a:r>
              <a:rPr lang="ru-RU" dirty="0"/>
              <a:t>рассуждать об образовании и о воспитании, споре поколений и об общественном благополучии, о народном подвиге и направлениях развития общества.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0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Раздел 3. Природа и культура в жизни человека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Темы раздела: </a:t>
            </a:r>
          </a:p>
          <a:p>
            <a:r>
              <a:rPr lang="ru-RU" dirty="0" smtClean="0"/>
              <a:t>связаны </a:t>
            </a:r>
            <a:r>
              <a:rPr lang="ru-RU" dirty="0"/>
              <a:t>с философскими, социальными, этическими, эстетическими проблемами, вопросами экологии; </a:t>
            </a:r>
          </a:p>
          <a:p>
            <a:r>
              <a:rPr lang="ru-RU" dirty="0" smtClean="0"/>
              <a:t>нацеливают </a:t>
            </a:r>
            <a:r>
              <a:rPr lang="ru-RU" dirty="0"/>
              <a:t>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</a:p>
          <a:p>
            <a:r>
              <a:rPr lang="ru-RU" dirty="0" smtClean="0"/>
              <a:t>касаются </a:t>
            </a:r>
            <a:r>
              <a:rPr lang="ru-RU" dirty="0"/>
              <a:t>миссии художника и ответственности человека науки, значения великих творений искусства и научных открытий (в том числе в связи с юбилейными датами); </a:t>
            </a:r>
          </a:p>
          <a:p>
            <a:r>
              <a:rPr lang="ru-RU" dirty="0" smtClean="0"/>
              <a:t>позволяют </a:t>
            </a:r>
            <a:r>
              <a:rPr lang="ru-RU" dirty="0"/>
              <a:t>осмысливать роль культуры в жизни человека, важность исторической памяти, сохранения традиционных ценностей; </a:t>
            </a:r>
          </a:p>
          <a:p>
            <a:r>
              <a:rPr lang="ru-RU" dirty="0" smtClean="0"/>
              <a:t>побуждают </a:t>
            </a:r>
            <a:r>
              <a:rPr lang="ru-RU" dirty="0"/>
              <a:t>задуматься о взаимодействии человека и природы, направлениях развития культуры, влиянии искусства и новых технологий на 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2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13372B8A-D81A-40F1-9759-11619142D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300" dirty="0"/>
              <a:t>Нормативные документы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1A1F081C-5339-406A-B800-D8D3C49C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Futura"/>
              </a:rPr>
              <a:t>Приказ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utura"/>
              </a:rPr>
              <a:t>Минпросвещения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utura"/>
              </a:rPr>
              <a:t> России, Рособрнадзора № 190/1512 от 07.11.2018 г. «Об утверждении Порядка проведения государственной итоговой аттестации по образовательным программам среднего общего образования»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08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992" y="231648"/>
            <a:ext cx="10515600" cy="5786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С 2022/23 учебного года расширяются возможности выбора темы сочинения: каждый комплект будет включать не пять, а шесть тем – по две темы из каждого раздела банка: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Темы 1, 2 «Духовно-нравственные ориентиры в жизни человека».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Темы 3, 4 «Семья, общество, Отечество в жизни человека».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Темы 5, 6 «Природа и культура в жизни человека».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59992" y="5108740"/>
            <a:ext cx="1051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Комплекты </a:t>
            </a:r>
            <a:r>
              <a:rPr lang="ru-RU" sz="2800" dirty="0"/>
              <a:t>тем формируются отдельно для каждого часового пояса в режиме конфиденциальности и становятся общедоступными за 15 минут до начала итогового сочинения. </a:t>
            </a:r>
          </a:p>
        </p:txBody>
      </p:sp>
    </p:spTree>
    <p:extLst>
      <p:ext uri="{BB962C8B-B14F-4D97-AF65-F5344CB8AC3E}">
        <p14:creationId xmlns:p14="http://schemas.microsoft.com/office/powerpoint/2010/main" val="22238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8128" y="134113"/>
            <a:ext cx="8659368" cy="67056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87101"/>
              </p:ext>
            </p:extLst>
          </p:nvPr>
        </p:nvGraphicFramePr>
        <p:xfrm>
          <a:off x="1155192" y="1437641"/>
          <a:ext cx="9878568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768">
                  <a:extLst>
                    <a:ext uri="{9D8B030D-6E8A-4147-A177-3AD203B41FA5}">
                      <a16:colId xmlns:a16="http://schemas.microsoft.com/office/drawing/2014/main" val="174037214"/>
                    </a:ext>
                  </a:extLst>
                </a:gridCol>
                <a:gridCol w="8659800">
                  <a:extLst>
                    <a:ext uri="{9D8B030D-6E8A-4147-A177-3AD203B41FA5}">
                      <a16:colId xmlns:a16="http://schemas.microsoft.com/office/drawing/2014/main" val="4169077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 темы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87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Как, по-Вашему, связаны понятия чести и совести?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97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Что Вы вкладываете в понятие «счастье»?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6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Семейные ценности и их место в жизни человека. 	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94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</a:t>
                      </a:r>
                      <a:r>
                        <a:rPr lang="ru-RU" dirty="0" err="1" smtClean="0"/>
                        <a:t>чѐм</a:t>
                      </a:r>
                      <a:r>
                        <a:rPr lang="ru-RU" dirty="0" smtClean="0"/>
                        <a:t> может проявляться любовь к Отечеству?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7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 ли, с Вашей точки зрения, явление культуры (книга, музыкальное произведение, фильм, спектакль) изменить взгляды человека на жизнь?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455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Чему человек может научиться у природы?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Сроки действия результатов итогового сочинения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45208" y="1700808"/>
            <a:ext cx="8229600" cy="4896544"/>
          </a:xfrm>
        </p:spPr>
        <p:txBody>
          <a:bodyPr>
            <a:normAutofit/>
          </a:bodyPr>
          <a:lstStyle/>
          <a:p>
            <a:r>
              <a:rPr lang="ru-RU" dirty="0"/>
              <a:t>Итоговое сочинение (изложение) как допуск к ГИА – бессрочно.</a:t>
            </a:r>
            <a:r>
              <a:rPr lang="ru-RU"/>
              <a:t> </a:t>
            </a:r>
          </a:p>
          <a:p>
            <a:endParaRPr lang="ru-RU"/>
          </a:p>
          <a:p>
            <a:r>
              <a:rPr lang="ru-RU"/>
              <a:t>Итоговое сочинение в случае представления его при приеме на обучение по программам бакалавриата и программам специалитета </a:t>
            </a:r>
            <a:r>
              <a:rPr lang="ru-RU" b="1" u="sng"/>
              <a:t>действительно в течение четырех лет, следующих за годом написания такого сочинения</a:t>
            </a:r>
            <a:r>
              <a:rPr lang="ru-RU"/>
              <a:t>. </a:t>
            </a:r>
          </a:p>
          <a:p>
            <a:r>
              <a:rPr lang="ru-RU"/>
              <a:t>Выпускники прошлых лет могут участвовать в написании итогового сочинения, в том числе при наличии у них итогового сочинения прошлых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1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Опоздание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8384" y="2133600"/>
            <a:ext cx="9956228" cy="3777622"/>
          </a:xfrm>
        </p:spPr>
        <p:txBody>
          <a:bodyPr/>
          <a:lstStyle/>
          <a:p>
            <a:r>
              <a:rPr lang="ru-RU" dirty="0"/>
              <a:t>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продлевается. </a:t>
            </a:r>
          </a:p>
        </p:txBody>
      </p:sp>
    </p:spTree>
    <p:extLst>
      <p:ext uri="{BB962C8B-B14F-4D97-AF65-F5344CB8AC3E}">
        <p14:creationId xmlns:p14="http://schemas.microsoft.com/office/powerpoint/2010/main" val="40154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300" dirty="0"/>
              <a:t>Участникам выдают: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2718" y="1758728"/>
            <a:ext cx="8229600" cy="496855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бланки регистрации,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бланки записи,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дополнительные бланки записи (при необходимости) для выполнения итогового сочинения (изложения),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черновики,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орфографические словари (орфографические и толковые словари для участников итогового изложения),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инструкции для участников итогового сочинения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7" y="5301209"/>
            <a:ext cx="1261981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300" dirty="0"/>
              <a:t>Порядок проведения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участники итогового сочинения (изложения) заполняют регистрационные поля бланков, указывают номер темы итогового сочинения (текста изложения) . Члены комиссии проверяют правильность заполнения участниками итогового сочинения (изложения)   регистрационных полей бланков</a:t>
            </a:r>
          </a:p>
          <a:p>
            <a:r>
              <a:rPr lang="ru-RU" dirty="0"/>
              <a:t>не ранее 10.00  раздают темы сочинений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0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4416" y="444672"/>
            <a:ext cx="9553136" cy="61926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Члены комиссии образовательной организации по проведению итогового сочинения (изложения) объявляют: </a:t>
            </a:r>
          </a:p>
          <a:p>
            <a:pPr>
              <a:buFont typeface="Lucida Sans Unicode" panose="020B0602030504020204" pitchFamily="34" charset="0"/>
              <a:buChar char="-"/>
            </a:pPr>
            <a:r>
              <a:rPr lang="ru-RU" sz="2400" dirty="0"/>
              <a:t>начало </a:t>
            </a:r>
          </a:p>
          <a:p>
            <a:pPr>
              <a:buFont typeface="Lucida Sans Unicode" panose="020B0602030504020204" pitchFamily="34" charset="0"/>
              <a:buChar char="-"/>
            </a:pPr>
            <a:r>
              <a:rPr lang="ru-RU" sz="2400" dirty="0"/>
              <a:t>продолжительность  </a:t>
            </a:r>
          </a:p>
          <a:p>
            <a:pPr>
              <a:buFont typeface="Lucida Sans Unicode" panose="020B0602030504020204" pitchFamily="34" charset="0"/>
              <a:buChar char="-"/>
            </a:pPr>
            <a:r>
              <a:rPr lang="ru-RU" sz="2400" dirty="0"/>
              <a:t> время окончания выполнения итогового сочинения (изложения) </a:t>
            </a:r>
          </a:p>
          <a:p>
            <a:pPr marL="109728" indent="0">
              <a:buNone/>
            </a:pPr>
            <a:endParaRPr lang="ru-RU" sz="2400" dirty="0"/>
          </a:p>
          <a:p>
            <a:r>
              <a:rPr lang="ru-RU" sz="2400" dirty="0"/>
              <a:t> фиксируют их на доске </a:t>
            </a:r>
          </a:p>
          <a:p>
            <a:r>
              <a:rPr lang="ru-RU" sz="2400" dirty="0"/>
              <a:t>после чего участники итогового сочинения (изложения) приступают к выполнению итогового сочинения (изложения).</a:t>
            </a:r>
            <a:endParaRPr lang="en-US" sz="2400" dirty="0"/>
          </a:p>
          <a:p>
            <a:r>
              <a:rPr lang="ru-RU" sz="2400" dirty="0"/>
              <a:t> В бланке записи участники итогового сочинения (изложения) переписывают название выбранной ими темы сочинения (текста 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36786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случае нехватки места в бланке записи по запросу участника итогового сочинения (изложения) члены комиссии выдают ему дополнительный бланк записи. </a:t>
            </a:r>
          </a:p>
          <a:p>
            <a:r>
              <a:rPr lang="ru-RU" sz="2400" dirty="0"/>
              <a:t>По мере необходимости участникам итогового сочинения (изложения) выдаются черновики.</a:t>
            </a:r>
          </a:p>
        </p:txBody>
      </p:sp>
    </p:spTree>
    <p:extLst>
      <p:ext uri="{BB962C8B-B14F-4D97-AF65-F5344CB8AC3E}">
        <p14:creationId xmlns:p14="http://schemas.microsoft.com/office/powerpoint/2010/main" val="10052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 рабочем столе участников итогового сочинения (изложения) находятся: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4240" y="2190777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бланк регистрации , бланки записи </a:t>
            </a:r>
            <a:r>
              <a:rPr lang="ru-RU" sz="2400" dirty="0"/>
              <a:t>(дополнительные бланки записи), </a:t>
            </a:r>
          </a:p>
          <a:p>
            <a:r>
              <a:rPr lang="ru-RU" sz="2400" b="1" u="sng" dirty="0"/>
              <a:t>ручка</a:t>
            </a:r>
            <a:r>
              <a:rPr lang="ru-RU" sz="2400" dirty="0"/>
              <a:t>  (</a:t>
            </a:r>
            <a:r>
              <a:rPr lang="ru-RU" sz="2400" dirty="0" err="1"/>
              <a:t>гелевая</a:t>
            </a:r>
            <a:r>
              <a:rPr lang="ru-RU" sz="2400" dirty="0"/>
              <a:t> с чернилами черного цвета);</a:t>
            </a:r>
          </a:p>
          <a:p>
            <a:r>
              <a:rPr lang="ru-RU" sz="2400" b="1" u="sng" dirty="0"/>
              <a:t>паспорт;</a:t>
            </a:r>
          </a:p>
          <a:p>
            <a:r>
              <a:rPr lang="ru-RU" sz="2400" b="1" u="sng" dirty="0"/>
              <a:t>лекарства и питание </a:t>
            </a:r>
            <a:r>
              <a:rPr lang="ru-RU" sz="2400" dirty="0"/>
              <a:t>(при необходимости);</a:t>
            </a:r>
          </a:p>
          <a:p>
            <a:r>
              <a:rPr lang="ru-RU" sz="2400" b="1" u="sng" dirty="0"/>
              <a:t>орфографический словарь </a:t>
            </a:r>
            <a:r>
              <a:rPr lang="ru-RU" sz="2400" dirty="0"/>
              <a:t>для участников итогового сочинения (орфографический и толковый словари для участников итогового 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19362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165" y="19702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Участникам итогового сочинения (изложения) запрещено иметь при себе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856" y="1359433"/>
            <a:ext cx="8229600" cy="3600400"/>
          </a:xfrm>
        </p:spPr>
        <p:txBody>
          <a:bodyPr>
            <a:noAutofit/>
          </a:bodyPr>
          <a:lstStyle/>
          <a:p>
            <a:r>
              <a:rPr lang="ru-RU" sz="2400" dirty="0"/>
              <a:t>средства связи, фото, аудио и видеоаппаратуру </a:t>
            </a:r>
          </a:p>
          <a:p>
            <a:r>
              <a:rPr lang="ru-RU" sz="2400" dirty="0"/>
              <a:t>справочные материалы, письменные заметки и иные средства хранения и передачи информации </a:t>
            </a:r>
          </a:p>
          <a:p>
            <a:r>
              <a:rPr lang="ru-RU" sz="2400" dirty="0"/>
              <a:t>собственные орфографические и (или) толковые словари </a:t>
            </a:r>
          </a:p>
          <a:p>
            <a:r>
              <a:rPr lang="ru-RU" sz="2400" dirty="0"/>
              <a:t>Участникам итогового сочинения (изложения) также запрещается пользоваться текстами литературного материала (художественные произведения, публицистика, другие литературные источники)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2856" y="5967905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итогового сочинения (изложения), нарушившие установленные требования,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удаляются с итогового сочинения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ru-RU" sz="4300" dirty="0"/>
              <a:t>Нормативные документы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764704"/>
            <a:ext cx="8229600" cy="568863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9600" b="1" dirty="0"/>
              <a:t>Письмо Рособрнадзора от </a:t>
            </a:r>
            <a:r>
              <a:rPr lang="ru-RU" sz="9600" b="1" dirty="0" err="1" smtClean="0"/>
              <a:t>от</a:t>
            </a:r>
            <a:r>
              <a:rPr lang="ru-RU" sz="9600" b="1" dirty="0" smtClean="0"/>
              <a:t> 28.10.2022 № 04-411</a:t>
            </a:r>
            <a:endParaRPr lang="ru-RU" sz="9600" dirty="0"/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6500" dirty="0"/>
              <a:t>- </a:t>
            </a:r>
            <a:r>
              <a:rPr lang="ru-RU" sz="8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Методические рекомендации по подготовке и проведению итогового сочинения (изложения) для образовательных организаций, реализующих образовательные программы среднего общего образования;</a:t>
            </a:r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8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Методические рекомендации по подготовке к итоговому сочинению (изложению) для участников итогового сочинения (изложения);</a:t>
            </a:r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8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Методические рекомендации для экспертов, участвующих в проверке итогового сочинения (изложения);</a:t>
            </a:r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8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Правила заполнения бланков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32452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Досрочное  завершение по УП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4412" y="1463040"/>
            <a:ext cx="8915400" cy="3777622"/>
          </a:xfrm>
        </p:spPr>
        <p:txBody>
          <a:bodyPr>
            <a:noAutofit/>
          </a:bodyPr>
          <a:lstStyle/>
          <a:p>
            <a:r>
              <a:rPr lang="ru-RU" sz="2400" dirty="0"/>
              <a:t>В случае если участник итогового сочинения (изложения) по состоянию здоровья или другим объективным причинам не может завершить написание итогового сочинения (изложения), </a:t>
            </a:r>
            <a:r>
              <a:rPr lang="ru-RU" sz="2400" b="1" u="sng" dirty="0"/>
              <a:t>он может покинуть место проведения итогового сочинения</a:t>
            </a:r>
            <a:r>
              <a:rPr lang="ru-RU" sz="2400" dirty="0"/>
              <a:t> (изложения).</a:t>
            </a:r>
            <a:endParaRPr lang="en-US" sz="2400" dirty="0"/>
          </a:p>
          <a:p>
            <a:r>
              <a:rPr lang="ru-RU" sz="2400" dirty="0"/>
              <a:t>Члены комиссии образовательной организации по проведению итогового сочинения (изложения) составляют «Акт о досрочном завершении написания итогового сочинения (изложения) по уважительным причинам» </a:t>
            </a:r>
          </a:p>
        </p:txBody>
      </p:sp>
    </p:spTree>
    <p:extLst>
      <p:ext uri="{BB962C8B-B14F-4D97-AF65-F5344CB8AC3E}">
        <p14:creationId xmlns:p14="http://schemas.microsoft.com/office/powerpoint/2010/main" val="38575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правила заполнения бланков итогового сочинения (изложения)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7568" y="1916833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Все бланки сочинения (изложения) заполняются </a:t>
            </a:r>
            <a:r>
              <a:rPr lang="ru-RU" sz="2400" b="1" u="sng" dirty="0" err="1"/>
              <a:t>гелевыми</a:t>
            </a:r>
            <a:r>
              <a:rPr lang="ru-RU" sz="2400" b="1" u="sng" dirty="0"/>
              <a:t> ручками с чернилами черного цвета.</a:t>
            </a:r>
          </a:p>
          <a:p>
            <a:r>
              <a:rPr lang="ru-RU" sz="2400" dirty="0"/>
              <a:t>Участник должен изображать каждую цифру и букву во всех заполняемых полях бланка регистрации и верхней части бланка записи, тщательно копируя образец ее написания из строки с образцами написания символов, расположенной в верхней части бланка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21940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Каждое поле в бланках заполняется, начиная </a:t>
            </a:r>
            <a:r>
              <a:rPr lang="ru-RU" sz="2400" b="1" u="sng" dirty="0"/>
              <a:t>с первой позиции </a:t>
            </a:r>
            <a:r>
              <a:rPr lang="ru-RU" sz="2400" dirty="0"/>
              <a:t>(в том числе и поля для занесения фамилии, имени и отчества участника)</a:t>
            </a:r>
          </a:p>
          <a:p>
            <a:pPr marL="109728" indent="0">
              <a:buNone/>
            </a:pPr>
            <a:endParaRPr lang="ru-RU" sz="2400" dirty="0"/>
          </a:p>
          <a:p>
            <a:r>
              <a:rPr lang="ru-RU" sz="2400" dirty="0"/>
              <a:t>Если участник не имеет информации для заполнения какого-то конкретного поля, он должен оставить это поле пустым (не делать прочерков).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правила заполнения бланков итогового сочинения (изложения)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11976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 dirty="0"/>
              <a:t>Категорически запрещается: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делать в полях бланков, вне полей бланков или в полях, заполненных типографским способом, какие-либо записи и (или) пометки, не относящиеся к содержанию полей бланков; </a:t>
            </a:r>
          </a:p>
          <a:p>
            <a:r>
              <a:rPr lang="ru-RU" sz="2400" dirty="0"/>
              <a:t>использовать для заполнения бланков цветные ручки вместо черной,  карандаш (даже для черновых записей на бланках), средства для исправления внесенной в бланки информации («замазку», «ластик» и др.).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0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3552" y="188640"/>
            <a:ext cx="7704856" cy="72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9656" y="332656"/>
            <a:ext cx="5040560" cy="71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0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ПОРЯДОК ПРОВЕРКИ ИТОГОВОГО СОЧИНЕНИЯ (ИЗЛОЖЕНИЯ) 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2492897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Итоговые сочинения (изложения) оцениваются по системе </a:t>
            </a:r>
            <a:r>
              <a:rPr lang="ru-RU" sz="2400" b="1" u="sng" dirty="0"/>
              <a:t>«зачет» </a:t>
            </a:r>
            <a:r>
              <a:rPr lang="ru-RU" sz="2400" dirty="0"/>
              <a:t>или </a:t>
            </a:r>
            <a:r>
              <a:rPr lang="ru-RU" sz="2400" b="1" u="sng" dirty="0"/>
              <a:t>«незачет» </a:t>
            </a:r>
            <a:r>
              <a:rPr lang="ru-RU" sz="2400" dirty="0"/>
              <a:t>по критериям оценивания, разработанным </a:t>
            </a:r>
            <a:r>
              <a:rPr lang="ru-RU" sz="2400" dirty="0" err="1"/>
              <a:t>Рособрнадзором</a:t>
            </a:r>
            <a:r>
              <a:rPr lang="ru-RU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198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6016" y="1040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К проверке по пяти критериям оценивания допускаются итоговые сочинения, соответствующие установленным требованиям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2086025"/>
            <a:ext cx="8229600" cy="410445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3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Требование № 1.«Объем итогового сочинения (изложения)»</a:t>
            </a:r>
          </a:p>
          <a:p>
            <a:r>
              <a:rPr lang="ru-RU" sz="2400" dirty="0"/>
              <a:t>Рекомендуемое количество слов – от 350. </a:t>
            </a:r>
          </a:p>
          <a:p>
            <a:r>
              <a:rPr lang="ru-RU" sz="2400" dirty="0"/>
              <a:t>Максимальное количество слов в сочинении не устанавливается. Если в сочинении менее 250 слов (в подсчёт включаются все слова, в том числе и служебные), то выставляется «незачет» за невыполнение требования № 1 и «незачет» за работу в целом</a:t>
            </a:r>
          </a:p>
        </p:txBody>
      </p:sp>
    </p:spTree>
    <p:extLst>
      <p:ext uri="{BB962C8B-B14F-4D97-AF65-F5344CB8AC3E}">
        <p14:creationId xmlns:p14="http://schemas.microsoft.com/office/powerpoint/2010/main" val="2236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476672"/>
            <a:ext cx="8280920" cy="5616624"/>
          </a:xfrm>
        </p:spPr>
        <p:txBody>
          <a:bodyPr>
            <a:normAutofit/>
          </a:bodyPr>
          <a:lstStyle/>
          <a:p>
            <a:pPr marL="109728" indent="0">
              <a:spcBef>
                <a:spcPct val="0"/>
              </a:spcBef>
              <a:buNone/>
            </a:pPr>
            <a:r>
              <a:rPr lang="ru-RU" sz="35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Требование № 2.	 «Самостоятельность написания итогового сочинения (изложения)» </a:t>
            </a:r>
          </a:p>
          <a:p>
            <a:r>
              <a:rPr lang="ru-RU" sz="2400" dirty="0"/>
              <a:t>Не допускается списывание сочинения (фрагментов сочинения) из какого-либо источника.</a:t>
            </a:r>
          </a:p>
          <a:p>
            <a:r>
              <a:rPr lang="ru-RU" sz="2400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собственный текст участника. </a:t>
            </a:r>
          </a:p>
        </p:txBody>
      </p:sp>
    </p:spTree>
    <p:extLst>
      <p:ext uri="{BB962C8B-B14F-4D97-AF65-F5344CB8AC3E}">
        <p14:creationId xmlns:p14="http://schemas.microsoft.com/office/powerpoint/2010/main" val="34458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962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Если итоговое сочинение (изложение) соответствует требованию № 1 и требованию № 2, то </a:t>
            </a:r>
            <a:br>
              <a:rPr lang="ru-RU" sz="3200" dirty="0"/>
            </a:br>
            <a:r>
              <a:rPr lang="ru-RU" sz="3200" dirty="0"/>
              <a:t>указанное сочинение (изложения) оценивается по пяти критериям.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576" y="2996953"/>
            <a:ext cx="8229600" cy="3050279"/>
          </a:xfrm>
        </p:spPr>
        <p:txBody>
          <a:bodyPr>
            <a:normAutofit/>
          </a:bodyPr>
          <a:lstStyle/>
          <a:p>
            <a:r>
              <a:rPr lang="ru-RU" sz="2400" dirty="0"/>
              <a:t>1.	 «Соответствие теме»;</a:t>
            </a:r>
          </a:p>
          <a:p>
            <a:r>
              <a:rPr lang="ru-RU" sz="2400" dirty="0"/>
              <a:t>2.	«Аргументация. Привлечение литературного материала»;</a:t>
            </a:r>
          </a:p>
          <a:p>
            <a:r>
              <a:rPr lang="ru-RU" sz="2400" dirty="0"/>
              <a:t>3.	«Композиция и логика рассуждения»;</a:t>
            </a:r>
          </a:p>
          <a:p>
            <a:r>
              <a:rPr lang="ru-RU" sz="2400" dirty="0"/>
              <a:t>4.	«Качество письменной речи»;</a:t>
            </a:r>
          </a:p>
          <a:p>
            <a:r>
              <a:rPr lang="ru-RU" sz="2400" dirty="0"/>
              <a:t>5.	«Грамотность».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66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300" dirty="0"/>
              <a:t>Нормативные документы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556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marL="271463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Распоряжение министерства образования и науки Самарской области</a:t>
            </a:r>
          </a:p>
          <a:p>
            <a:pPr marL="271463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ru-RU" sz="3000" dirty="0"/>
              <a:t>«Об утверждении мест регистрации для участия в итоговом сочинении (изложении) на территории Самарской области в </a:t>
            </a:r>
            <a:r>
              <a:rPr lang="ru-RU" sz="3000" dirty="0" smtClean="0"/>
              <a:t>2022-20</a:t>
            </a:r>
            <a:r>
              <a:rPr lang="en-US" sz="3000" dirty="0" smtClean="0"/>
              <a:t>2</a:t>
            </a:r>
            <a:r>
              <a:rPr lang="ru-RU" sz="3000" dirty="0"/>
              <a:t>3</a:t>
            </a:r>
            <a:r>
              <a:rPr lang="ru-RU" sz="3000" dirty="0" smtClean="0"/>
              <a:t> </a:t>
            </a:r>
            <a:r>
              <a:rPr lang="ru-RU" sz="3000" dirty="0"/>
              <a:t>учебном году» </a:t>
            </a:r>
          </a:p>
          <a:p>
            <a:pPr marL="109728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endParaRPr lang="ru-RU" dirty="0"/>
          </a:p>
          <a:p>
            <a:pPr algn="just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3000" dirty="0"/>
              <a:t>Для выпускников текущего года утвердить  в качестве мест регистрации для  участия в итоговом сочинении  (изложении) –общеобразовательные организации, в которых они осваивают  основные образовательные программы среднего общего образования.</a:t>
            </a:r>
            <a:endParaRPr lang="en-US" sz="3000" dirty="0"/>
          </a:p>
          <a:p>
            <a:pPr algn="just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endParaRPr lang="ru-RU" sz="3000" dirty="0"/>
          </a:p>
          <a:p>
            <a:pPr marL="542925" indent="-271463" algn="just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ru-RU" sz="3000" dirty="0"/>
              <a:t>- До </a:t>
            </a:r>
            <a:r>
              <a:rPr lang="ru-RU" sz="3000" b="1" dirty="0" smtClean="0"/>
              <a:t>25.11.2022</a:t>
            </a:r>
            <a:r>
              <a:rPr lang="ru-RU" sz="3000" dirty="0" smtClean="0"/>
              <a:t> </a:t>
            </a:r>
            <a:r>
              <a:rPr lang="ru-RU" sz="3000" dirty="0"/>
              <a:t>организовать прием заявлений для участия в итоговом сочинении</a:t>
            </a:r>
          </a:p>
          <a:p>
            <a:pPr marL="109728" indent="0">
              <a:buNone/>
              <a:defRPr/>
            </a:pPr>
            <a:endParaRPr lang="ru-RU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300" dirty="0"/>
              <a:t>Критерии № 1 и № 2 являются основными. </a:t>
            </a:r>
            <a:br>
              <a:rPr lang="ru-RU" sz="4300" dirty="0"/>
            </a:br>
            <a:endParaRPr lang="ru-RU" sz="43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Для получения «зачета» за итоговое сочинение необходимо получить «зачет» по критериям № 1 и № 2         (1. «Соответствие теме»;</a:t>
            </a:r>
          </a:p>
          <a:p>
            <a:pPr marL="109728" indent="0">
              <a:buNone/>
            </a:pPr>
            <a:r>
              <a:rPr lang="ru-RU" dirty="0"/>
              <a:t>                        2.«Аргументация. Привлечение</a:t>
            </a:r>
          </a:p>
          <a:p>
            <a:pPr marL="109728" indent="0">
              <a:buNone/>
            </a:pPr>
            <a:r>
              <a:rPr lang="ru-RU" dirty="0"/>
              <a:t>                        литературного материала»)</a:t>
            </a:r>
          </a:p>
          <a:p>
            <a:r>
              <a:rPr lang="ru-RU" dirty="0"/>
              <a:t> (выставление «незачета» по одному из этих критериев автоматически ведет к «незачету» за работу в целом), а также </a:t>
            </a:r>
            <a:r>
              <a:rPr lang="ru-RU" b="1" u="sng" dirty="0"/>
              <a:t>дополнительно «зачет» по одному </a:t>
            </a:r>
            <a:r>
              <a:rPr lang="ru-RU" dirty="0"/>
              <a:t>из других критериев.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4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31264" y="370946"/>
            <a:ext cx="9119616" cy="1143000"/>
          </a:xfrm>
        </p:spPr>
        <p:txBody>
          <a:bodyPr>
            <a:noAutofit/>
          </a:bodyPr>
          <a:lstStyle/>
          <a:p>
            <a:r>
              <a:rPr lang="ru-RU" sz="3200" dirty="0"/>
              <a:t>ПОВТОРНЫЙ ДОПУСК К СДАЧЕ ИТОГОВОГО СОЧИНЕНИЯ (ИЗЛОЖЕНИЯ)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47528" y="1529399"/>
            <a:ext cx="8229600" cy="48592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b="1" dirty="0"/>
              <a:t>обучающиеся, получившие по итоговому сочинению (изложению) неудовлетворительный результат («незачет»);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b="1" dirty="0"/>
              <a:t>участники итогового сочинения (изложения), не явившиеся на итоговое сочинение (изложение) по уважительным причинам (болезнь или иные обстоятельства, подтвержденные документально);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b="1" dirty="0"/>
              <a:t>участники итогового сочинения (изложения), не завершившие сдачу итогового сочинения (изложения) по уважительным причинам (болезнь или иные обстоятельства, подтвержденные документально).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b="1" dirty="0"/>
              <a:t>Обучающиеся, получившие по итоговому сочинению (изложению) неудовлетворительный результат («незачет»), могут быть повторно допущены к участию в итоговом сочинении (изложении), но не более двух раз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85384"/>
            <a:ext cx="9790176" cy="1143000"/>
          </a:xfrm>
        </p:spPr>
        <p:txBody>
          <a:bodyPr>
            <a:noAutofit/>
          </a:bodyPr>
          <a:lstStyle/>
          <a:p>
            <a:r>
              <a:rPr lang="ru-RU" sz="3200" dirty="0"/>
              <a:t>ОЗНАКОМЛЕНИЕ С РЕЗУЛЬТАТАМИ ИТОГОВОГО СОЧИНЕНИЯ (ИЗЛОЖЕНИЯ) И СРОК ДЕЙСТВИЯ ИТОГОВОГО СОЧИНЕНИЯ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24062" y="1988841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С результатами итогового сочинения (изложения) участники могут ознакомиться в образовательных организациях </a:t>
            </a:r>
          </a:p>
          <a:p>
            <a:pPr marL="109728" indent="0">
              <a:buNone/>
            </a:pPr>
            <a:endParaRPr lang="ru-RU" sz="2400" dirty="0"/>
          </a:p>
          <a:p>
            <a:r>
              <a:rPr lang="ru-RU" sz="2400" dirty="0"/>
              <a:t>По решению ОИВ ознакомление участников с результатами итогового сочинения (изложения) может быть организовано в информационно-телекоммуникационной сети «Интернет» в соответствии с требованиями законодательства Российской Федерации в области защиты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3903002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dirty="0"/>
              <a:t>http://ege.edu.ru/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854" y="274638"/>
            <a:ext cx="8401578" cy="6458713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8256240" y="3645024"/>
            <a:ext cx="7920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67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3325" y="0"/>
            <a:ext cx="9562499" cy="1280890"/>
          </a:xfrm>
        </p:spPr>
        <p:txBody>
          <a:bodyPr>
            <a:noAutofit/>
          </a:bodyPr>
          <a:lstStyle/>
          <a:p>
            <a:r>
              <a:rPr lang="ru-RU" sz="3200" dirty="0"/>
              <a:t>ПРЕДОСТАВЛЕНИЕ ИТОГОВОГО СОЧИНЕНИЯ В ВУЗЫ В КАЧЕСТВЕ ИНДИВИДУАЛЬНОГО ДОСТИЖЕНИЯ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11936" y="1548785"/>
            <a:ext cx="11180064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dirty="0"/>
              <a:t>Темы итогового сочинения и </a:t>
            </a:r>
            <a:r>
              <a:rPr lang="ru-RU" sz="2400" b="1" u="sng" dirty="0"/>
              <a:t>образы оригиналов бланков </a:t>
            </a:r>
            <a:r>
              <a:rPr lang="ru-RU" sz="2400" dirty="0"/>
              <a:t>итогового сочинения участников доступны образовательным организациям высшего образования через </a:t>
            </a:r>
            <a:r>
              <a:rPr lang="ru-RU" sz="2400" b="1" u="sng" dirty="0"/>
              <a:t>федеральную информационную систему </a:t>
            </a:r>
            <a:r>
              <a:rPr lang="ru-RU" sz="2400" dirty="0"/>
              <a:t>обеспечения проведения ГИА обучающихся и приема граждан в образовательные организации для получения среднего профессионального и высшего образования (ФИС ГИА и Приема).</a:t>
            </a:r>
          </a:p>
          <a:p>
            <a:pPr>
              <a:lnSpc>
                <a:spcPct val="120000"/>
              </a:lnSpc>
            </a:pPr>
            <a:endParaRPr lang="ru-RU" sz="2400" dirty="0"/>
          </a:p>
          <a:p>
            <a:pPr>
              <a:lnSpc>
                <a:spcPct val="120000"/>
              </a:lnSpc>
            </a:pPr>
            <a:r>
              <a:rPr lang="ru-RU" sz="2400" dirty="0"/>
              <a:t>При приеме на обучение по программам </a:t>
            </a:r>
            <a:r>
              <a:rPr lang="ru-RU" sz="2400" dirty="0" err="1"/>
              <a:t>бакалавриата</a:t>
            </a:r>
            <a:r>
              <a:rPr lang="ru-RU" sz="2400" dirty="0"/>
              <a:t>, программам </a:t>
            </a:r>
            <a:r>
              <a:rPr lang="ru-RU" sz="2400" dirty="0" err="1"/>
              <a:t>специалитета</a:t>
            </a:r>
            <a:r>
              <a:rPr lang="ru-RU" sz="2400" dirty="0"/>
              <a:t> поступающему может быть начислено за индивидуальные достижения не более 10 баллов суммарно.</a:t>
            </a:r>
          </a:p>
        </p:txBody>
      </p:sp>
    </p:spTree>
    <p:extLst>
      <p:ext uri="{BB962C8B-B14F-4D97-AF65-F5344CB8AC3E}">
        <p14:creationId xmlns:p14="http://schemas.microsoft.com/office/powerpoint/2010/main" val="4190622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66205" y="18519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Итоговое сочинение: вопросы и ответы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85088" y="1124744"/>
            <a:ext cx="10168127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/>
              <a:t>Какие задачи решает итоговое сочинение?</a:t>
            </a:r>
          </a:p>
          <a:p>
            <a:pPr marL="109728" indent="0" algn="just">
              <a:buNone/>
            </a:pPr>
            <a:r>
              <a:rPr lang="ru-RU" sz="2400" dirty="0"/>
              <a:t>Итоговое сочинение является допуском к государственной итоговой аттестации (оценка школой: «зачет-незачет») и  форма индивидуальных достижений абитуриентов (</a:t>
            </a:r>
            <a:r>
              <a:rPr lang="ru-RU" sz="2400" b="1" u="sng" dirty="0"/>
              <a:t>оценка вуза: до 10 баллов к ЕГЭ, если вуз такое решение принял</a:t>
            </a:r>
            <a:r>
              <a:rPr lang="ru-RU" sz="2400" dirty="0"/>
              <a:t>). Учет результатов сочинений в вузах осуществляется </a:t>
            </a:r>
            <a:r>
              <a:rPr lang="ru-RU" sz="2400" b="1" u="sng" dirty="0"/>
              <a:t>по желанию абитуриента </a:t>
            </a:r>
            <a:r>
              <a:rPr lang="ru-RU" sz="2400" dirty="0"/>
              <a:t>и решению вуза</a:t>
            </a:r>
          </a:p>
          <a:p>
            <a:pPr marL="109728" indent="0" algn="just">
              <a:buNone/>
            </a:pPr>
            <a:r>
              <a:rPr lang="ru-RU" sz="2400" b="1" dirty="0"/>
              <a:t>Каким дополнительным материалом можно пользоваться при написании итогового сочинения?  Может ли участник пользоваться литературным источником (текстом произведения)?  </a:t>
            </a:r>
          </a:p>
          <a:p>
            <a:pPr marL="109728" indent="0" algn="just">
              <a:buNone/>
            </a:pPr>
            <a:r>
              <a:rPr lang="ru-RU" sz="2400" dirty="0"/>
              <a:t>При проведении сочинения участникам сочинения запрещается пользоваться текстами литературного материала (художественные произведения, дневники, мемуары, публицистика).</a:t>
            </a:r>
          </a:p>
          <a:p>
            <a:pPr marL="109728" indent="0" algn="just">
              <a:buNone/>
            </a:pPr>
            <a:r>
              <a:rPr lang="ru-RU" sz="2400" dirty="0"/>
              <a:t>Разрешается пользоваться орфографическими словарями, выданными Комиссией по проведению итогового сочинения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988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75520" y="260649"/>
            <a:ext cx="9819072" cy="6420567"/>
          </a:xfrm>
        </p:spPr>
        <p:txBody>
          <a:bodyPr>
            <a:noAutofit/>
          </a:bodyPr>
          <a:lstStyle/>
          <a:p>
            <a:r>
              <a:rPr lang="ru-RU" sz="2400" b="1" dirty="0"/>
              <a:t>На скольких произведениях нужно  строить рассуждение?</a:t>
            </a:r>
          </a:p>
          <a:p>
            <a:pPr marL="109728" indent="0" algn="just">
              <a:buNone/>
            </a:pPr>
            <a:endParaRPr lang="ru-RU" sz="2400" dirty="0" smtClean="0"/>
          </a:p>
          <a:p>
            <a:pPr marL="109728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Критерии 2 указано: «достаточно опоры на  один текст». Вместе с тем участнику следует учитывать и требования вуза, в который он планирует подавать свое сочинение как индивидуальное достижение. </a:t>
            </a:r>
            <a:r>
              <a:rPr lang="ru-RU" sz="2400" b="1" dirty="0"/>
              <a:t>Вуз вправе разрабатывать свои критерии оценивания сочинений</a:t>
            </a:r>
            <a:r>
              <a:rPr lang="ru-RU" sz="2400" dirty="0"/>
              <a:t>, в которых указывается на необходимость привести два и более литературных аргумента. Вуз также может требовать привлечения не только литературного аргумента, но и опоры на произведения других видов искусства или на исторические факты. Таким образом, в сочинении, кроме литературного аргумента, могут быть аргументы, связанные с театром, кино, живописью, историческими документами (при проверке такие аргументы рассматриваются как органичная часть сочинения).</a:t>
            </a:r>
          </a:p>
        </p:txBody>
      </p:sp>
    </p:spTree>
    <p:extLst>
      <p:ext uri="{BB962C8B-B14F-4D97-AF65-F5344CB8AC3E}">
        <p14:creationId xmlns:p14="http://schemas.microsoft.com/office/powerpoint/2010/main" val="20983069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03512" y="188640"/>
            <a:ext cx="9220520" cy="64807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1700" dirty="0"/>
          </a:p>
          <a:p>
            <a:pPr marL="109728" indent="0">
              <a:buNone/>
            </a:pPr>
            <a:r>
              <a:rPr lang="ru-RU" sz="2400" b="1" dirty="0"/>
              <a:t>Что подразумевается под литературным материалом, на который нужно опираться при написании итогового сочинения?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 marL="109728" indent="0">
              <a:buNone/>
            </a:pPr>
            <a:r>
              <a:rPr lang="ru-RU" sz="2400" dirty="0"/>
              <a:t>В Критерии 2 сказано «Можно привлекать  художественные произведения, дневники, мемуары, публицистику, произведения устного народного творчества (за исключением малых жанров), другие источники отечественной или мировой литературы.</a:t>
            </a:r>
          </a:p>
          <a:p>
            <a:pPr marL="109728" indent="0">
              <a:buNone/>
            </a:pPr>
            <a:endParaRPr lang="ru-RU" sz="2400" dirty="0"/>
          </a:p>
          <a:p>
            <a:pPr marL="109728" indent="0">
              <a:buNone/>
            </a:pPr>
            <a:r>
              <a:rPr lang="ru-RU" sz="2400" b="1" dirty="0"/>
              <a:t>Будут ли формулировки тем итогового сочинения только в виде вопроса?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Формулировки тем будут разные: констатирующие, цитатные, в форме вопроса.</a:t>
            </a:r>
          </a:p>
        </p:txBody>
      </p:sp>
    </p:spTree>
    <p:extLst>
      <p:ext uri="{BB962C8B-B14F-4D97-AF65-F5344CB8AC3E}">
        <p14:creationId xmlns:p14="http://schemas.microsoft.com/office/powerpoint/2010/main" val="6053855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Самарское управление министерства образования и науки Самарской области.</a:t>
            </a:r>
            <a:endParaRPr lang="ru-RU" dirty="0">
              <a:hlinkClick r:id="rId2"/>
            </a:endParaRPr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sumoin.ru/index.php/attestatsiya/11-e-klassy/itemlist/category/149-itogovoe-sochinenie</a:t>
            </a:r>
            <a:r>
              <a:rPr lang="ru-RU" dirty="0" smtClean="0"/>
              <a:t> </a:t>
            </a:r>
            <a:endParaRPr lang="ru-RU" dirty="0"/>
          </a:p>
          <a:p>
            <a:pPr marL="109728" indent="0">
              <a:buNone/>
            </a:pPr>
            <a:endParaRPr lang="ru-RU" cap="all" dirty="0"/>
          </a:p>
          <a:p>
            <a:pPr marL="109728" indent="0">
              <a:buNone/>
            </a:pPr>
            <a:r>
              <a:rPr lang="ru-RU" cap="all" dirty="0" smtClean="0"/>
              <a:t>ФЕДЕРАЛЬНЫЙ </a:t>
            </a:r>
            <a:r>
              <a:rPr lang="ru-RU" cap="all" dirty="0"/>
              <a:t>ИНСТИТУТ ПЕДАГОГИЧЕСКИХ ИЗМЕРЕНИЙ</a:t>
            </a:r>
          </a:p>
          <a:p>
            <a:r>
              <a:rPr lang="en-US" dirty="0">
                <a:hlinkClick r:id="rId4"/>
              </a:rPr>
              <a:t>https://fipi.ru/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Сайт </a:t>
            </a:r>
            <a:r>
              <a:rPr lang="ru-RU" dirty="0"/>
              <a:t>гимназии «Перспектива» </a:t>
            </a:r>
          </a:p>
          <a:p>
            <a:pPr marL="109728" indent="0">
              <a:buNone/>
            </a:pPr>
            <a:r>
              <a:rPr lang="ru-RU" dirty="0"/>
              <a:t>      Раздел «Образование»- «Итоговая </a:t>
            </a:r>
          </a:p>
          <a:p>
            <a:pPr marL="109728" indent="0">
              <a:buNone/>
            </a:pPr>
            <a:r>
              <a:rPr lang="ru-RU" dirty="0"/>
              <a:t>       аттестация»</a:t>
            </a:r>
          </a:p>
          <a:p>
            <a:r>
              <a:rPr lang="en-US" dirty="0">
                <a:hlinkClick r:id="rId5"/>
              </a:rPr>
              <a:t>http://www.persp.ru/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4522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646" y="1106742"/>
            <a:ext cx="6426714" cy="54006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Спасибо за внимание! </a:t>
            </a:r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684" y="2057401"/>
            <a:ext cx="5562617" cy="3394472"/>
          </a:xfrm>
        </p:spPr>
      </p:pic>
    </p:spTree>
    <p:extLst>
      <p:ext uri="{BB962C8B-B14F-4D97-AF65-F5344CB8AC3E}">
        <p14:creationId xmlns:p14="http://schemas.microsoft.com/office/powerpoint/2010/main" val="297156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300" dirty="0"/>
              <a:t>Календарь сдачи итогового сочинения (изложения) </a:t>
            </a:r>
            <a:r>
              <a:rPr lang="ru-RU" sz="4300" dirty="0" smtClean="0"/>
              <a:t>2022-20</a:t>
            </a:r>
            <a:r>
              <a:rPr lang="en-US" sz="4300" dirty="0" smtClean="0"/>
              <a:t>2</a:t>
            </a:r>
            <a:r>
              <a:rPr lang="ru-RU" sz="4300" dirty="0"/>
              <a:t>3</a:t>
            </a:r>
            <a:r>
              <a:rPr lang="ru-RU" sz="4300" dirty="0" smtClean="0"/>
              <a:t> </a:t>
            </a:r>
            <a:r>
              <a:rPr lang="ru-RU" sz="4300" dirty="0"/>
              <a:t>учебный год 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428007"/>
              </p:ext>
            </p:extLst>
          </p:nvPr>
        </p:nvGraphicFramePr>
        <p:xfrm>
          <a:off x="2356893" y="3284984"/>
          <a:ext cx="7848873" cy="2316480"/>
        </p:xfrm>
        <a:graphic>
          <a:graphicData uri="http://schemas.openxmlformats.org/drawingml/2006/table">
            <a:tbl>
              <a:tblPr/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2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Основной срок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Дополнительные сроки (проект)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7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>
                          <a:effectLst/>
                        </a:rPr>
                        <a:t>декабря </a:t>
                      </a:r>
                      <a:r>
                        <a:rPr lang="ru-RU" sz="2800" b="1" dirty="0" smtClean="0">
                          <a:effectLst/>
                        </a:rPr>
                        <a:t>2022 </a:t>
                      </a:r>
                      <a:r>
                        <a:rPr lang="ru-RU" sz="2800" b="1" dirty="0">
                          <a:effectLst/>
                        </a:rPr>
                        <a:t>года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1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>
                          <a:effectLst/>
                        </a:rPr>
                        <a:t>февраля </a:t>
                      </a:r>
                      <a:r>
                        <a:rPr lang="ru-RU" sz="2800" b="1" dirty="0" smtClean="0">
                          <a:effectLst/>
                        </a:rPr>
                        <a:t>2023 </a:t>
                      </a:r>
                      <a:r>
                        <a:rPr lang="ru-RU" sz="2800" b="1" dirty="0">
                          <a:effectLst/>
                        </a:rPr>
                        <a:t>года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4 мая </a:t>
                      </a:r>
                      <a:r>
                        <a:rPr lang="ru-RU" sz="2800" b="1" dirty="0" smtClean="0">
                          <a:effectLst/>
                        </a:rPr>
                        <a:t>2023 </a:t>
                      </a:r>
                      <a:r>
                        <a:rPr lang="ru-RU" sz="2800" b="1" dirty="0">
                          <a:effectLst/>
                        </a:rPr>
                        <a:t>года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182" y="-1795697"/>
            <a:ext cx="118102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latin typeface="Arial" panose="020B0604020202020204" pitchFamily="34" charset="0"/>
              </a:rPr>
              <a:t/>
            </a:r>
            <a:br>
              <a:rPr lang="ru-RU" altLang="ru-RU">
                <a:latin typeface="Arial" panose="020B0604020202020204" pitchFamily="34" charset="0"/>
              </a:rPr>
            </a:br>
            <a:r>
              <a:rPr lang="ru-RU" altLang="ru-RU">
                <a:latin typeface="Arial" panose="020B0604020202020204" pitchFamily="34" charset="0"/>
              </a:rPr>
              <a:t/>
            </a:r>
            <a:br>
              <a:rPr lang="ru-RU" altLang="ru-RU">
                <a:latin typeface="Arial" panose="020B0604020202020204" pitchFamily="34" charset="0"/>
              </a:rPr>
            </a:br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Участники итогового сочинения (изложения)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обучающиеся по образовательным программам среднего общего образования </a:t>
            </a:r>
          </a:p>
          <a:p>
            <a:endParaRPr lang="ru-RU" dirty="0"/>
          </a:p>
          <a:p>
            <a:r>
              <a:rPr lang="ru-RU" dirty="0"/>
              <a:t>обучающиеся с ограниченными возможностями здоровья, дети-инвалиды и инвалиды по образовательным программам среднего общего образования</a:t>
            </a:r>
          </a:p>
          <a:p>
            <a:pPr marL="109728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и </a:t>
            </a:r>
            <a:r>
              <a:rPr lang="ru-RU" dirty="0" err="1"/>
              <a:t>др</a:t>
            </a:r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50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39616" y="16619"/>
            <a:ext cx="8229600" cy="1143000"/>
          </a:xfrm>
        </p:spPr>
        <p:txBody>
          <a:bodyPr>
            <a:noAutofit/>
          </a:bodyPr>
          <a:lstStyle/>
          <a:p>
            <a:r>
              <a:rPr lang="ru-RU" sz="4300" dirty="0"/>
              <a:t>Вправе участвовать в дополнительные сроки: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1481328"/>
            <a:ext cx="8435280" cy="497200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получившие «незачет»</a:t>
            </a:r>
            <a:r>
              <a:rPr lang="ru-RU" dirty="0"/>
              <a:t>; </a:t>
            </a:r>
          </a:p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удаленные с итогового сочинения (изложения) за нарушение требований</a:t>
            </a:r>
          </a:p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не явившиеся на итоговое сочинение (изложение) по уважительным причинам </a:t>
            </a:r>
            <a:r>
              <a:rPr lang="ru-RU" dirty="0"/>
              <a:t>(болезнь или иные обстоятельства, подтвержденные документально); </a:t>
            </a:r>
          </a:p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не завершившие написание итогового сочинения (изложения) по уважительным причинам</a:t>
            </a:r>
            <a:r>
              <a:rPr lang="ru-RU" dirty="0"/>
              <a:t> (болезнь или иные обстоятельства, подтвержденные документально). </a:t>
            </a:r>
          </a:p>
          <a:p>
            <a:pPr marL="0" indent="0">
              <a:spcAft>
                <a:spcPts val="6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Незачет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Обучающиеся, получившие по итоговому сочинению (изложению) неудовлетворительный результат («незачет»), </a:t>
            </a:r>
            <a:r>
              <a:rPr lang="ru-RU" sz="2400" b="1" u="sng" dirty="0"/>
              <a:t>могут быть повторно допущены </a:t>
            </a:r>
            <a:r>
              <a:rPr lang="ru-RU" sz="2400" dirty="0"/>
              <a:t>к участию в итоговом сочинении (изложении), но </a:t>
            </a:r>
            <a:r>
              <a:rPr lang="ru-RU" sz="2400" b="1" u="sng" dirty="0"/>
              <a:t>не более двух раз </a:t>
            </a:r>
            <a:r>
              <a:rPr lang="ru-RU" sz="2400" dirty="0"/>
              <a:t>и только в сроки, установленные расписанием проведения итогового сочинения (изложения). </a:t>
            </a:r>
          </a:p>
        </p:txBody>
      </p:sp>
    </p:spTree>
    <p:extLst>
      <p:ext uri="{BB962C8B-B14F-4D97-AF65-F5344CB8AC3E}">
        <p14:creationId xmlns:p14="http://schemas.microsoft.com/office/powerpoint/2010/main" val="27967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Участие в итоговом сочинении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участия в итоговом сочинении (изложении) участники подают </a:t>
            </a:r>
            <a:r>
              <a:rPr lang="ru-RU" b="1" dirty="0"/>
              <a:t>заявление вместе с согласием на обработку персональных данных</a:t>
            </a:r>
            <a:r>
              <a:rPr lang="ru-RU" dirty="0"/>
              <a:t> не позднее чем за две недели до начала проведения итогового сочинения (изложения).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4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</TotalTime>
  <Words>2423</Words>
  <Application>Microsoft Office PowerPoint</Application>
  <PresentationFormat>Широкоэкранный</PresentationFormat>
  <Paragraphs>234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7" baseType="lpstr">
      <vt:lpstr>Arial</vt:lpstr>
      <vt:lpstr>Century Gothic</vt:lpstr>
      <vt:lpstr>Futura</vt:lpstr>
      <vt:lpstr>Lucida Sans Unicode</vt:lpstr>
      <vt:lpstr>Times New Roman</vt:lpstr>
      <vt:lpstr>Wingdings</vt:lpstr>
      <vt:lpstr>Wingdings 3</vt:lpstr>
      <vt:lpstr>Легкий дым</vt:lpstr>
      <vt:lpstr>Порядок проведения итогового сочинения в 2022 году </vt:lpstr>
      <vt:lpstr>Нормативные документы</vt:lpstr>
      <vt:lpstr>Нормативные документы</vt:lpstr>
      <vt:lpstr>Нормативные документы</vt:lpstr>
      <vt:lpstr>Календарь сдачи итогового сочинения (изложения) 2022-2023 учебный год </vt:lpstr>
      <vt:lpstr>Участники итогового сочинения (изложения)</vt:lpstr>
      <vt:lpstr>Вправе участвовать в дополнительные сроки:</vt:lpstr>
      <vt:lpstr>Незачет</vt:lpstr>
      <vt:lpstr>Участие в итоговом сочинении</vt:lpstr>
      <vt:lpstr>Сроки и продолжительность написания итогового сочинения (изложения)</vt:lpstr>
      <vt:lpstr>Продолжительность написания итогового сочинения (изложения)</vt:lpstr>
      <vt:lpstr>Инструктаж участников итогового сочинения (изложения)  </vt:lpstr>
      <vt:lpstr>Порядок проведения итогового сочинения </vt:lpstr>
      <vt:lpstr>Сроки действия результатов итогового сочинения</vt:lpstr>
      <vt:lpstr>Презентация PowerPoint</vt:lpstr>
      <vt:lpstr>Структура закрытого банка тем итогового сочинения </vt:lpstr>
      <vt:lpstr>Раздел 1. Духовно-нравственные ориентиры в жизни человека </vt:lpstr>
      <vt:lpstr>Раздел 2. Семья, общество, Отечество в жизни человека </vt:lpstr>
      <vt:lpstr>Раздел 3. Природа и культура в жизни человека </vt:lpstr>
      <vt:lpstr>Презентация PowerPoint</vt:lpstr>
      <vt:lpstr>Пример</vt:lpstr>
      <vt:lpstr>Сроки действия результатов итогового сочинения</vt:lpstr>
      <vt:lpstr>Опоздание</vt:lpstr>
      <vt:lpstr>Участникам выдают:</vt:lpstr>
      <vt:lpstr>Порядок проведения сочинения</vt:lpstr>
      <vt:lpstr>Презентация PowerPoint</vt:lpstr>
      <vt:lpstr>Презентация PowerPoint</vt:lpstr>
      <vt:lpstr>На рабочем столе участников итогового сочинения (изложения) находятся:</vt:lpstr>
      <vt:lpstr>Участникам итогового сочинения (изложения) запрещено иметь при себе</vt:lpstr>
      <vt:lpstr>Досрочное  завершение по УП</vt:lpstr>
      <vt:lpstr>Основные правила заполнения бланков итогового сочинения (изложения)</vt:lpstr>
      <vt:lpstr>Основные правила заполнения бланков итогового сочинения (изложения)</vt:lpstr>
      <vt:lpstr>Категорически запрещается:</vt:lpstr>
      <vt:lpstr>Презентация PowerPoint</vt:lpstr>
      <vt:lpstr>Презентация PowerPoint</vt:lpstr>
      <vt:lpstr>ПОРЯДОК ПРОВЕРКИ ИТОГОВОГО СОЧИНЕНИЯ (ИЗЛОЖЕНИЯ) </vt:lpstr>
      <vt:lpstr>К проверке по пяти критериям оценивания допускаются итоговые сочинения, соответствующие установленным требованиям </vt:lpstr>
      <vt:lpstr>Презентация PowerPoint</vt:lpstr>
      <vt:lpstr>Если итоговое сочинение (изложение) соответствует требованию № 1 и требованию № 2, то  указанное сочинение (изложения) оценивается по пяти критериям. </vt:lpstr>
      <vt:lpstr>Критерии № 1 и № 2 являются основными.  </vt:lpstr>
      <vt:lpstr>ПОВТОРНЫЙ ДОПУСК К СДАЧЕ ИТОГОВОГО СОЧИНЕНИЯ (ИЗЛОЖЕНИЯ)  </vt:lpstr>
      <vt:lpstr>ОЗНАКОМЛЕНИЕ С РЕЗУЛЬТАТАМИ ИТОГОВОГО СОЧИНЕНИЯ (ИЗЛОЖЕНИЯ) И СРОК ДЕЙСТВИЯ ИТОГОВОГО СОЧИНЕНИЯ </vt:lpstr>
      <vt:lpstr>http://ege.edu.ru/</vt:lpstr>
      <vt:lpstr>ПРЕДОСТАВЛЕНИЕ ИТОГОВОГО СОЧИНЕНИЯ В ВУЗЫ В КАЧЕСТВЕ ИНДИВИДУАЛЬНОГО ДОСТИЖЕНИЯ</vt:lpstr>
      <vt:lpstr>Итоговое сочинение: вопросы и ответы 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МБОУ гимназия "Перспектива" г.о. Самара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Покровская Людмила Павловна</dc:creator>
  <cp:lastModifiedBy>Покровская Людмила Павловна</cp:lastModifiedBy>
  <cp:revision>9</cp:revision>
  <dcterms:created xsi:type="dcterms:W3CDTF">2022-11-07T06:13:28Z</dcterms:created>
  <dcterms:modified xsi:type="dcterms:W3CDTF">2022-11-28T05:26:45Z</dcterms:modified>
</cp:coreProperties>
</file>