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49"/>
  </p:handoutMasterIdLst>
  <p:sldIdLst>
    <p:sldId id="256" r:id="rId2"/>
    <p:sldId id="320" r:id="rId3"/>
    <p:sldId id="278" r:id="rId4"/>
    <p:sldId id="291" r:id="rId5"/>
    <p:sldId id="275" r:id="rId6"/>
    <p:sldId id="295" r:id="rId7"/>
    <p:sldId id="293" r:id="rId8"/>
    <p:sldId id="294" r:id="rId9"/>
    <p:sldId id="277" r:id="rId10"/>
    <p:sldId id="322" r:id="rId11"/>
    <p:sldId id="285" r:id="rId12"/>
    <p:sldId id="321" r:id="rId13"/>
    <p:sldId id="286" r:id="rId14"/>
    <p:sldId id="323" r:id="rId15"/>
    <p:sldId id="284" r:id="rId16"/>
    <p:sldId id="296" r:id="rId17"/>
    <p:sldId id="297" r:id="rId18"/>
    <p:sldId id="258" r:id="rId19"/>
    <p:sldId id="257" r:id="rId20"/>
    <p:sldId id="298" r:id="rId21"/>
    <p:sldId id="281" r:id="rId22"/>
    <p:sldId id="259" r:id="rId23"/>
    <p:sldId id="260" r:id="rId24"/>
    <p:sldId id="261" r:id="rId25"/>
    <p:sldId id="262" r:id="rId26"/>
    <p:sldId id="263" r:id="rId27"/>
    <p:sldId id="264" r:id="rId28"/>
    <p:sldId id="282" r:id="rId29"/>
    <p:sldId id="265" r:id="rId30"/>
    <p:sldId id="266" r:id="rId31"/>
    <p:sldId id="267" r:id="rId32"/>
    <p:sldId id="268" r:id="rId33"/>
    <p:sldId id="274" r:id="rId34"/>
    <p:sldId id="299" r:id="rId35"/>
    <p:sldId id="271" r:id="rId36"/>
    <p:sldId id="272" r:id="rId37"/>
    <p:sldId id="273" r:id="rId38"/>
    <p:sldId id="283" r:id="rId39"/>
    <p:sldId id="287" r:id="rId40"/>
    <p:sldId id="288" r:id="rId41"/>
    <p:sldId id="289" r:id="rId42"/>
    <p:sldId id="290" r:id="rId43"/>
    <p:sldId id="301" r:id="rId44"/>
    <p:sldId id="302" r:id="rId45"/>
    <p:sldId id="303" r:id="rId46"/>
    <p:sldId id="279" r:id="rId47"/>
    <p:sldId id="300" r:id="rId48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2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4985CB-37E9-40A8-988F-C744D7C3D2DA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467D0-C94F-44CE-8AD5-B4B46DDC12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7689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fipi.ru/" TargetMode="External"/><Relationship Id="rId2" Type="http://schemas.openxmlformats.org/officeDocument/2006/relationships/hyperlink" Target="http://www.samobr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ersp.ru/" TargetMode="Externa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005064"/>
            <a:ext cx="7772400" cy="1199704"/>
          </a:xfrm>
        </p:spPr>
        <p:txBody>
          <a:bodyPr/>
          <a:lstStyle/>
          <a:p>
            <a:r>
              <a:rPr lang="ru-RU" dirty="0"/>
              <a:t>Заместитель директора гимназии Покровская Л.П.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Порядок проведения итогового сочинения в 2021 году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2072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4962786"/>
              </p:ext>
            </p:extLst>
          </p:nvPr>
        </p:nvGraphicFramePr>
        <p:xfrm>
          <a:off x="0" y="-22405"/>
          <a:ext cx="8892480" cy="611570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379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3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69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08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7" marR="2432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Темат.направление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7" marR="243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Комментарий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7" marR="2432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486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" algn="l"/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7" marR="24327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путешествующий: дорога в жизни человека</a:t>
                      </a:r>
                    </a:p>
                  </a:txBody>
                  <a:tcPr marL="24327" marR="24327" marT="0" marB="0" anchor="ctr"/>
                </a:tc>
                <a:tc>
                  <a:txBody>
                    <a:bodyPr/>
                    <a:lstStyle/>
                    <a:p>
                      <a:pPr indent="304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Тематическое направление нацеливает выпускника на размышление о дороге: реальной, воображаемой, книжной.</a:t>
                      </a:r>
                    </a:p>
                    <a:p>
                      <a:pPr indent="304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Выпускник сможет написать о личном опыте путешествий и путевых впечатлениях других людей, дорожных приключениях литературных героев, фантазийных перемещениях во времени и в пространстве, о теме дороги в произведениях искусства. Не исключено понимание дороги как пути научных исследований и творческих поисков. Дорога может быть осмыслена не только в конкретном, но и в символическом значении. Темы сочинений позволят рассуждать о том, как человек на жизненном пути обретает практический и духовный опыт, меняется, лучше понимает самого себя и других людей.</a:t>
                      </a:r>
                    </a:p>
                    <a:p>
                      <a:pPr indent="304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Обращение к художественной, философской, психологической, краеведческой, научной литературе, мемуарам, дневникам, </a:t>
                      </a:r>
                      <a:r>
                        <a:rPr kumimoji="0" lang="ru-RU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травелогам</a:t>
                      </a:r>
                      <a:r>
                        <a:rPr kumimoji="0"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публицистике, позволит рассмотреть путешествие как важное средство познания действительности и внутреннего мира человека.</a:t>
                      </a:r>
                    </a:p>
                  </a:txBody>
                  <a:tcPr marL="24327" marR="24327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7826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3861054"/>
              </p:ext>
            </p:extLst>
          </p:nvPr>
        </p:nvGraphicFramePr>
        <p:xfrm>
          <a:off x="0" y="-22405"/>
          <a:ext cx="9036496" cy="633172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385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33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876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37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7" marR="2432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Темат.направление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7" marR="243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Комментарий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7" marR="2432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02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" algn="l"/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2 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7" marR="24327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Цивилизация и технологии — спасение, вызов или трагедия?</a:t>
                      </a:r>
                    </a:p>
                  </a:txBody>
                  <a:tcPr marL="24327" marR="24327" marT="0" marB="0" anchor="ctr"/>
                </a:tc>
                <a:tc>
                  <a:txBody>
                    <a:bodyPr/>
                    <a:lstStyle/>
                    <a:p>
                      <a:pPr marL="0" indent="304800" algn="just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Тематическое направление заостряет внимание выпускника на достижениях и рисках цивилизации, надеждах и страхах, связанных с ее плодами.</a:t>
                      </a:r>
                    </a:p>
                    <a:p>
                      <a:pPr marL="0" indent="304800" algn="just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Темы сочинений будут способствовать раздумьям выпускника о собственном опыте столкновения с технологическими новшествами и экологическими проблемами, дадут импульс к рассуждению о влиянии научно-технического прогресса на человека и окружающий его мир. Все эти проблемы стали особенно актуальны на фоне вызовов пандемии 2020−2021 гг. Темы позволят задуматься о диалектике «плюсов» и «минусов» цивилизационного процесса, о благих и трагических последствиях развития технологий, о способах достижения равновесия между материально-техническими завоеваниями и духовными ценностями человечества.</a:t>
                      </a:r>
                    </a:p>
                    <a:p>
                      <a:pPr marL="0" indent="304800" algn="just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Примеры из философской, научной, публицистической, критической и мемуарной литературы покажут, как мыслители, деятели науки и искусства понимают технологический прогресс, в чем видят его пользу и вред. Оправданно также обращение к художественным произведениям, в которых присутствует мотив научных открытий, в том числе к жанрам научной фантастики, утопии и антиутопии.</a:t>
                      </a:r>
                    </a:p>
                  </a:txBody>
                  <a:tcPr marL="24327" marR="24327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8807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3728035"/>
              </p:ext>
            </p:extLst>
          </p:nvPr>
        </p:nvGraphicFramePr>
        <p:xfrm>
          <a:off x="16049" y="0"/>
          <a:ext cx="8804423" cy="623731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389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687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17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7" marR="2432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Тематическое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направление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7" marR="243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Комментарий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7" marR="2432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552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" algn="l"/>
                          <a:tab pos="45720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4327" marR="24327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Преступление и наказание — вечная тема.</a:t>
                      </a:r>
                    </a:p>
                  </a:txBody>
                  <a:tcPr marL="24327" marR="24327" marT="0" marB="0" anchor="ctr"/>
                </a:tc>
                <a:tc>
                  <a:txBody>
                    <a:bodyPr/>
                    <a:lstStyle/>
                    <a:p>
                      <a:pPr marL="0" indent="304800" algn="just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Тематическое направление предлагает осмыслить «преступление» и «наказание» как социальные и нравственные явления, соотнести их с понятиями закона, совести, стыда, ответственности, раскаяния.</a:t>
                      </a:r>
                    </a:p>
                    <a:p>
                      <a:pPr marL="0" indent="304800" algn="just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ru-R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304800" algn="just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Темы сочинений позволят анализировать и оценивать поступки человека с правовой и этической точек зрения. В рассуждениях можно касаться таких проблем, как ответственность за сделанный выбор, последствия преступления для окружающих и самого преступника, возмездие и муки совести и др.</a:t>
                      </a:r>
                    </a:p>
                    <a:p>
                      <a:pPr marL="0" indent="304800" algn="just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ru-R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304800" algn="just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Многообразны литературные источники, рассматривающие вечную тему с научной точки зрения (юридической, психологической, социальной, философской). Богата названной проблематикой публицистическая, мемуарная и, конечно, художественная литература, в которой особое место занимает роман «Преступление и наказание» Ф. М. Достоевского, 200-летний юбилей со дня рождения которого все человечество будет отмечать в конце 2021 г.</a:t>
                      </a:r>
                    </a:p>
                  </a:txBody>
                  <a:tcPr marL="24327" marR="24327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159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5071673"/>
              </p:ext>
            </p:extLst>
          </p:nvPr>
        </p:nvGraphicFramePr>
        <p:xfrm>
          <a:off x="107504" y="0"/>
          <a:ext cx="9036496" cy="625104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531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2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71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70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7" marR="243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Тематическое</a:t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направление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7" marR="243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Комментарий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7" marR="2432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021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" algn="l"/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</a:rPr>
                        <a:t>4 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7" marR="24327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Книга (музыка, спектакль, фильм) — про меня.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7" marR="24327" marT="0" marB="0" anchor="ctr"/>
                </a:tc>
                <a:tc>
                  <a:txBody>
                    <a:bodyPr/>
                    <a:lstStyle/>
                    <a:p>
                      <a:pPr indent="304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/>
                        <a:t>Тематическое направление позволяет высказаться о произведении различных видов искусства (литература, музыка, театр или кино, в том числе мультипликационное или документальное), которое является личностно важным для автора сочинения.</a:t>
                      </a:r>
                    </a:p>
                    <a:p>
                      <a:pPr indent="304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0" dirty="0"/>
                    </a:p>
                    <a:p>
                      <a:pPr indent="304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/>
                        <a:t>В сочинении раскроются читательские (зрительские, музыкальные) предпочтения, выпускник даст собственные интерпретации значимого для него произведения. Мотивировка выбора произведения может быть разной: сильное эстетическое впечатление, совпадение изображенных событий с жизненным опытом выпускника, актуальность проблематики, близость психологических и мировоззренческих установок автора и выпускника.</a:t>
                      </a:r>
                    </a:p>
                    <a:p>
                      <a:pPr indent="304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="0" dirty="0"/>
                    </a:p>
                    <a:p>
                      <a:pPr indent="304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/>
                        <a:t>Высказываясь о произведении искусства с опорой на собственный опыт осмысления жизни, участник может привлечь при аргументации примеры из художественных текстов (включая сценарии), мемуаров, дневников, публицистики, а также из искусствоведческих трудов критиков и ученых.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7" marR="24327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7684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2120948"/>
              </p:ext>
            </p:extLst>
          </p:nvPr>
        </p:nvGraphicFramePr>
        <p:xfrm>
          <a:off x="107504" y="0"/>
          <a:ext cx="8856984" cy="623731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521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4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414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91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7" marR="243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Тематическое</a:t>
                      </a:r>
                      <a:br>
                        <a:rPr lang="ru-RU" sz="1000" dirty="0">
                          <a:effectLst/>
                        </a:rPr>
                      </a:br>
                      <a:r>
                        <a:rPr lang="ru-RU" sz="1000" dirty="0">
                          <a:effectLst/>
                        </a:rPr>
                        <a:t>направление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7" marR="243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Комментарий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7" marR="2432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815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" algn="l"/>
                          <a:tab pos="457200" algn="l"/>
                        </a:tabLst>
                      </a:pPr>
                      <a:r>
                        <a:rPr lang="ru-RU" sz="1800" dirty="0">
                          <a:effectLst/>
                        </a:rPr>
                        <a:t>5 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7" marR="24327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Кому на Руси жить хорошо? — вопрос гражданина.</a:t>
                      </a:r>
                    </a:p>
                  </a:txBody>
                  <a:tcPr marL="24327" marR="24327" marT="0" marB="0" anchor="ctr"/>
                </a:tc>
                <a:tc>
                  <a:txBody>
                    <a:bodyPr/>
                    <a:lstStyle/>
                    <a:p>
                      <a:pPr indent="304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Тематическое направление сформулировано с отсылкой к известной поэме Н. А. Некрасова, 200-летие со дня рождения которого отмечается в конце 2021 г. Поставленный вопрос дает возможность рассуждать о самом понятии «гражданин», об общественной справедливости и личной ответственности гражданина, о счастье и долге, о причинах социальных пороков и способах их устранения, о необходимости помогать тем, у кого возникли жизненные проблемы, о путях совершенствования общественного и государственного устройства.</a:t>
                      </a:r>
                    </a:p>
                    <a:p>
                      <a:pPr indent="304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ru-R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indent="304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Темы сочинений, ориентированные на широкий круг социально-философских вопросов, позволят соотнести историю и современность, опереться на читательский кругозор и опыт социально-значимой деятельности выпускника.</a:t>
                      </a:r>
                    </a:p>
                    <a:p>
                      <a:pPr indent="304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ru-R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indent="304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 раскрытии тем этого направления можно привлечь для аргументации примеры из художественной, исторической, психологической, философской литературы и публицистики, обозначая при их интерпретации свою гражданскую и нравственную позицию.</a:t>
                      </a:r>
                    </a:p>
                    <a:p>
                      <a:pPr indent="304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7" marR="24327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986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Для участия в итоговом сочинении (изложении) участники подают </a:t>
            </a:r>
            <a:r>
              <a:rPr lang="ru-RU" b="1" dirty="0"/>
              <a:t>заявление вместе с согласием на обработку персональных данных</a:t>
            </a:r>
            <a:r>
              <a:rPr lang="ru-RU" dirty="0"/>
              <a:t> не позднее чем за две недели до начала проведения итогового сочинения (изложения).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Участие в итоговом сочинении</a:t>
            </a:r>
          </a:p>
        </p:txBody>
      </p:sp>
    </p:spTree>
    <p:extLst>
      <p:ext uri="{BB962C8B-B14F-4D97-AF65-F5344CB8AC3E}">
        <p14:creationId xmlns:p14="http://schemas.microsoft.com/office/powerpoint/2010/main" val="371425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92163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Сроки и продолжительность написания итогового сочинения (изложения)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11560" y="2132856"/>
            <a:ext cx="8229600" cy="4349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Итоговое сочинение (изложение) проводится в первую среду декабря (основной срок проведения итогового сочинения (изложения), а также в дополнительные сроки - первая среда февраля и первая рабочая среда мая.</a:t>
            </a:r>
          </a:p>
          <a:p>
            <a:endParaRPr lang="ru-RU" dirty="0"/>
          </a:p>
          <a:p>
            <a:r>
              <a:rPr lang="ru-RU" sz="2700" b="1" dirty="0"/>
              <a:t>Продолжительность написания итогового сочинения (изложения)  составляет  3 часа 55 минут (235 минут). </a:t>
            </a:r>
          </a:p>
        </p:txBody>
      </p:sp>
    </p:spTree>
    <p:extLst>
      <p:ext uri="{BB962C8B-B14F-4D97-AF65-F5344CB8AC3E}">
        <p14:creationId xmlns:p14="http://schemas.microsoft.com/office/powerpoint/2010/main" val="40841753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/>
          </a:p>
          <a:p>
            <a:r>
              <a:rPr lang="ru-RU" dirty="0"/>
              <a:t>Для участников итогового сочинения (изложения) с ограниченными возможностями здоровья, детей-инвалидов и инвалидов продолжительность выполнения итогового сочинения (изложения) </a:t>
            </a:r>
            <a:r>
              <a:rPr lang="ru-RU" b="1" u="sng" dirty="0"/>
              <a:t>увеличивается на 1,5 часа. </a:t>
            </a:r>
          </a:p>
          <a:p>
            <a:pPr marL="109728" indent="0">
              <a:buNone/>
            </a:pPr>
            <a:endParaRPr lang="ru-RU" b="1" u="sng" dirty="0"/>
          </a:p>
          <a:p>
            <a:r>
              <a:rPr lang="ru-RU" dirty="0"/>
              <a:t>В продолжительность написания итогового сочинения (изложения) </a:t>
            </a:r>
            <a:r>
              <a:rPr lang="ru-RU" b="1" u="sng" dirty="0"/>
              <a:t>не включается время, выделенное на подготовительные мероприятия </a:t>
            </a:r>
            <a:r>
              <a:rPr lang="ru-RU" dirty="0"/>
              <a:t>(инструктаж участников итогового сочинения (изложения), заполнение ими регистрационных полей и др.). </a:t>
            </a:r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Продолжительность написания итогового сочинения (изложения)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8850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О порядке проведения итогового сочинения (изложения), </a:t>
            </a:r>
          </a:p>
          <a:p>
            <a:r>
              <a:rPr lang="ru-RU" dirty="0"/>
              <a:t>правилах оформления итогового сочинения (изложения), </a:t>
            </a:r>
          </a:p>
          <a:p>
            <a:r>
              <a:rPr lang="ru-RU" dirty="0"/>
              <a:t>продолжительности написания  итогового сочинения (изложения), </a:t>
            </a:r>
          </a:p>
          <a:p>
            <a:r>
              <a:rPr lang="ru-RU" dirty="0"/>
              <a:t>о времени и месте ознакомления с результатами итогового сочинения (изложения), а также о том, что записи на черновиках </a:t>
            </a:r>
            <a:r>
              <a:rPr lang="ru-RU" b="1" u="sng" dirty="0"/>
              <a:t>не обрабатываются </a:t>
            </a:r>
            <a:r>
              <a:rPr lang="ru-RU" dirty="0"/>
              <a:t>и </a:t>
            </a:r>
            <a:r>
              <a:rPr lang="ru-RU" b="1" u="sng" dirty="0"/>
              <a:t>не проверяются.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85738">
              <a:spcAft>
                <a:spcPts val="0"/>
              </a:spcAft>
            </a:pPr>
            <a:r>
              <a:rPr lang="ru-RU" sz="3200" dirty="0"/>
              <a:t>Инструктаж участников итогового сочинения (изложения) </a:t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036603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17638"/>
            <a:ext cx="8229600" cy="4525963"/>
          </a:xfrm>
        </p:spPr>
        <p:txBody>
          <a:bodyPr>
            <a:noAutofit/>
          </a:bodyPr>
          <a:lstStyle/>
          <a:p>
            <a:pPr indent="450215" algn="just">
              <a:spcAft>
                <a:spcPts val="600"/>
              </a:spcAft>
              <a:tabLst>
                <a:tab pos="-180340" algn="l"/>
              </a:tabLst>
            </a:pPr>
            <a:r>
              <a:rPr lang="ru-RU" sz="2000" dirty="0"/>
              <a:t>Итоговое сочинение (изложение) проводится в образовательных организациях, реализующих образовательные программы среднего общего образования</a:t>
            </a:r>
          </a:p>
          <a:p>
            <a:pPr indent="450215" algn="just">
              <a:spcAft>
                <a:spcPts val="600"/>
              </a:spcAft>
              <a:tabLst>
                <a:tab pos="-180340" algn="l"/>
              </a:tabLst>
            </a:pPr>
            <a:r>
              <a:rPr lang="ru-RU" sz="2000" b="1" dirty="0"/>
              <a:t>Итоговое сочинение (изложение) начинается в 10.00 по местному времени</a:t>
            </a:r>
          </a:p>
          <a:p>
            <a:pPr indent="450215" algn="just">
              <a:spcAft>
                <a:spcPts val="600"/>
              </a:spcAft>
              <a:tabLst>
                <a:tab pos="-180340" algn="l"/>
              </a:tabLst>
            </a:pPr>
            <a:r>
              <a:rPr lang="ru-RU" sz="2000" b="1" dirty="0"/>
              <a:t>Продолжительность выполнения итогового сочинения (изложения)  составляет  3 часа 55 минут (235 минут).</a:t>
            </a:r>
          </a:p>
          <a:p>
            <a:pPr indent="450215" algn="just">
              <a:spcAft>
                <a:spcPts val="600"/>
              </a:spcAft>
              <a:tabLst>
                <a:tab pos="-180340" algn="l"/>
              </a:tabLst>
            </a:pPr>
            <a:r>
              <a:rPr lang="ru-RU" sz="2000" dirty="0"/>
              <a:t>Ознакомиться с результатами итогового сочинения (изложения) вы можете в школе или в местах, в которых были зарегистрированы на участие в итоговом сочинении (изложении).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Порядок проведения итогового сочинения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4383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1A1F081C-5339-406A-B800-D8D3C49CA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Futura"/>
              </a:rPr>
              <a:t>Приказ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Futura"/>
              </a:rPr>
              <a:t>Минпросвещения</a:t>
            </a:r>
            <a:r>
              <a:rPr lang="ru-RU" b="0" i="0" dirty="0">
                <a:solidFill>
                  <a:srgbClr val="000000"/>
                </a:solidFill>
                <a:effectLst/>
                <a:latin typeface="Futura"/>
              </a:rPr>
              <a:t> России, Рособрнадзора № 190/1512 от 07.11.2018 г. «Об утверждении Порядка проведения государственной итоговой аттестации по образовательным программам среднего общего образования» </a:t>
            </a:r>
            <a:endParaRPr lang="ru-RU" dirty="0"/>
          </a:p>
        </p:txBody>
      </p:sp>
      <p:sp>
        <p:nvSpPr>
          <p:cNvPr id="4" name="Заголовок 2">
            <a:extLst>
              <a:ext uri="{FF2B5EF4-FFF2-40B4-BE49-F238E27FC236}">
                <a16:creationId xmlns:a16="http://schemas.microsoft.com/office/drawing/2014/main" id="{13372B8A-D81A-40F1-9759-11619142D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300" dirty="0"/>
              <a:t>Нормативные документы</a:t>
            </a:r>
          </a:p>
        </p:txBody>
      </p:sp>
    </p:spTree>
    <p:extLst>
      <p:ext uri="{BB962C8B-B14F-4D97-AF65-F5344CB8AC3E}">
        <p14:creationId xmlns:p14="http://schemas.microsoft.com/office/powerpoint/2010/main" val="23789124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21208" y="1700808"/>
            <a:ext cx="8229600" cy="4896544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Итоговое сочинение (изложение) как допуск к ГИА – бессрочно.</a:t>
            </a:r>
            <a:r>
              <a:rPr lang="ru-RU"/>
              <a:t> </a:t>
            </a:r>
          </a:p>
          <a:p>
            <a:endParaRPr lang="ru-RU"/>
          </a:p>
          <a:p>
            <a:r>
              <a:rPr lang="ru-RU"/>
              <a:t>Итоговое сочинение в случае представления его при приеме на обучение по программам бакалавриата и программам специалитета </a:t>
            </a:r>
            <a:r>
              <a:rPr lang="ru-RU" b="1" u="sng"/>
              <a:t>действительно в течение четырех лет, следующих за годом написания такого сочинения</a:t>
            </a:r>
            <a:r>
              <a:rPr lang="ru-RU"/>
              <a:t>. </a:t>
            </a:r>
          </a:p>
          <a:p>
            <a:r>
              <a:rPr lang="ru-RU"/>
              <a:t>Выпускники прошлых лет могут участвовать в написании итогового сочинения, в том числе при наличии у них итогового сочинения прошлых лет.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Сроки действия результатов итогового сочинения</a:t>
            </a:r>
          </a:p>
        </p:txBody>
      </p:sp>
    </p:spTree>
    <p:extLst>
      <p:ext uri="{BB962C8B-B14F-4D97-AF65-F5344CB8AC3E}">
        <p14:creationId xmlns:p14="http://schemas.microsoft.com/office/powerpoint/2010/main" val="38223198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Если участник итогового сочинения (изложения) опоздал, он допускается к написанию итогового сочинения (изложения), при этом время окончания написания итогового сочинения (изложения) не продлевается.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5125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4968552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ru-RU" dirty="0"/>
              <a:t>бланки регистрации,</a:t>
            </a: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ru-RU" dirty="0"/>
              <a:t>бланки записи, </a:t>
            </a: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ru-RU" dirty="0"/>
              <a:t>дополнительные бланки записи (при необходимости) для выполнения итогового сочинения (изложения), </a:t>
            </a: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ru-RU" dirty="0"/>
              <a:t>черновики, </a:t>
            </a: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ru-RU" dirty="0"/>
              <a:t>орфографические словари (орфографические и толковые словари для участников итогового изложения), </a:t>
            </a:r>
          </a:p>
          <a:p>
            <a:pPr marL="457200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ru-RU" dirty="0"/>
              <a:t>инструкции для участников итогового сочинения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300" dirty="0"/>
              <a:t>Участникам выдают: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6336" y="5301208"/>
            <a:ext cx="1261981" cy="1255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7484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участники итогового сочинения (изложения) заполняют регистрационные поля бланков, указывают номер темы итогового сочинения (текста изложения) . Члены комиссии проверяют правильность заполнения участниками итогового сочинения (изложения)   регистрационных полей бланков</a:t>
            </a:r>
          </a:p>
          <a:p>
            <a:r>
              <a:rPr lang="ru-RU" dirty="0"/>
              <a:t>не ранее 10.00  раздают темы сочинений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300" dirty="0"/>
              <a:t>Порядок проведения сочинения</a:t>
            </a:r>
          </a:p>
        </p:txBody>
      </p:sp>
    </p:spTree>
    <p:extLst>
      <p:ext uri="{BB962C8B-B14F-4D97-AF65-F5344CB8AC3E}">
        <p14:creationId xmlns:p14="http://schemas.microsoft.com/office/powerpoint/2010/main" val="21487143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568952" cy="6192688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Члены комиссии образовательной организации по проведению итогового сочинения (изложения) объявляют: </a:t>
            </a:r>
          </a:p>
          <a:p>
            <a:pPr>
              <a:buFont typeface="Lucida Sans Unicode" panose="020B0602030504020204" pitchFamily="34" charset="0"/>
              <a:buChar char="-"/>
            </a:pPr>
            <a:r>
              <a:rPr lang="ru-RU" dirty="0"/>
              <a:t>начало </a:t>
            </a:r>
          </a:p>
          <a:p>
            <a:pPr>
              <a:buFont typeface="Lucida Sans Unicode" panose="020B0602030504020204" pitchFamily="34" charset="0"/>
              <a:buChar char="-"/>
            </a:pPr>
            <a:r>
              <a:rPr lang="ru-RU" dirty="0"/>
              <a:t>продолжительность  </a:t>
            </a:r>
          </a:p>
          <a:p>
            <a:pPr>
              <a:buFont typeface="Lucida Sans Unicode" panose="020B0602030504020204" pitchFamily="34" charset="0"/>
              <a:buChar char="-"/>
            </a:pPr>
            <a:r>
              <a:rPr lang="ru-RU" dirty="0"/>
              <a:t> время окончания выполнения итогового сочинения (изложения) </a:t>
            </a:r>
          </a:p>
          <a:p>
            <a:pPr marL="109728" indent="0">
              <a:buNone/>
            </a:pPr>
            <a:endParaRPr lang="ru-RU" dirty="0"/>
          </a:p>
          <a:p>
            <a:r>
              <a:rPr lang="ru-RU" dirty="0"/>
              <a:t> фиксируют их на доске </a:t>
            </a:r>
          </a:p>
          <a:p>
            <a:r>
              <a:rPr lang="ru-RU" dirty="0"/>
              <a:t>после чего участники итогового сочинения (изложения) приступают к выполнению итогового сочинения (изложения).</a:t>
            </a:r>
            <a:endParaRPr lang="en-US" dirty="0"/>
          </a:p>
          <a:p>
            <a:r>
              <a:rPr lang="ru-RU" dirty="0"/>
              <a:t> В бланке записи участники итогового сочинения (изложения) переписывают название выбранной ими темы сочинения (текста изложения)</a:t>
            </a:r>
          </a:p>
        </p:txBody>
      </p:sp>
    </p:spTree>
    <p:extLst>
      <p:ext uri="{BB962C8B-B14F-4D97-AF65-F5344CB8AC3E}">
        <p14:creationId xmlns:p14="http://schemas.microsoft.com/office/powerpoint/2010/main" val="13036452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случае нехватки места в бланке записи по запросу участника итогового сочинения (изложения) члены комиссии выдают ему дополнительный бланк записи. </a:t>
            </a:r>
          </a:p>
          <a:p>
            <a:r>
              <a:rPr lang="ru-RU" dirty="0"/>
              <a:t>По мере необходимости участникам итогового сочинения (изложения) выдаются черновики.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6069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/>
          <a:lstStyle/>
          <a:p>
            <a:r>
              <a:rPr lang="ru-RU" b="1" u="sng" dirty="0"/>
              <a:t>бланк регистрации , бланки записи </a:t>
            </a:r>
            <a:r>
              <a:rPr lang="ru-RU" dirty="0"/>
              <a:t>(дополнительные бланки записи), </a:t>
            </a:r>
          </a:p>
          <a:p>
            <a:r>
              <a:rPr lang="ru-RU" b="1" u="sng" dirty="0"/>
              <a:t>ручка</a:t>
            </a:r>
            <a:r>
              <a:rPr lang="ru-RU" dirty="0"/>
              <a:t>  (</a:t>
            </a:r>
            <a:r>
              <a:rPr lang="ru-RU" dirty="0" err="1"/>
              <a:t>гелевая</a:t>
            </a:r>
            <a:r>
              <a:rPr lang="ru-RU" dirty="0"/>
              <a:t> с чернилами черного цвета);</a:t>
            </a:r>
          </a:p>
          <a:p>
            <a:r>
              <a:rPr lang="ru-RU" b="1" u="sng" dirty="0"/>
              <a:t>паспорт;</a:t>
            </a:r>
          </a:p>
          <a:p>
            <a:r>
              <a:rPr lang="ru-RU" b="1" u="sng" dirty="0"/>
              <a:t>лекарства и питание </a:t>
            </a:r>
            <a:r>
              <a:rPr lang="ru-RU" dirty="0"/>
              <a:t>(при необходимости);</a:t>
            </a:r>
          </a:p>
          <a:p>
            <a:r>
              <a:rPr lang="ru-RU" b="1" u="sng" dirty="0"/>
              <a:t>орфографический словарь </a:t>
            </a:r>
            <a:r>
              <a:rPr lang="ru-RU" dirty="0"/>
              <a:t>для участников итогового сочинения (орфографический и толковый словари для участников итогового изложения)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На рабочем столе участников итогового сочинения (изложения) находятся:</a:t>
            </a:r>
          </a:p>
        </p:txBody>
      </p:sp>
    </p:spTree>
    <p:extLst>
      <p:ext uri="{BB962C8B-B14F-4D97-AF65-F5344CB8AC3E}">
        <p14:creationId xmlns:p14="http://schemas.microsoft.com/office/powerpoint/2010/main" val="13357995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9"/>
            <a:ext cx="8229600" cy="360040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средства связи, фото, аудио и видеоаппаратуру </a:t>
            </a:r>
          </a:p>
          <a:p>
            <a:r>
              <a:rPr lang="ru-RU" dirty="0"/>
              <a:t>справочные материалы, письменные заметки и иные средства хранения и передачи информации </a:t>
            </a:r>
          </a:p>
          <a:p>
            <a:r>
              <a:rPr lang="ru-RU" dirty="0"/>
              <a:t>собственные орфографические и (или) толковые словари </a:t>
            </a:r>
          </a:p>
          <a:p>
            <a:r>
              <a:rPr lang="ru-RU" dirty="0"/>
              <a:t>Участникам итогового сочинения (изложения) также запрещается пользоваться текстами литературного материала (художественные произведения, публицистика, другие литературные источники)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Участникам итогового сочинения (изложения) запрещено иметь при себе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5445224"/>
            <a:ext cx="868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Участники итогового сочинения (изложения), нарушившие установленные требования, </a:t>
            </a:r>
            <a:r>
              <a:rPr lang="ru-RU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удаляются с итогового сочинения</a:t>
            </a:r>
            <a:endParaRPr lang="ru-RU" sz="24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4735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В случае если участник итогового сочинения (изложения) по состоянию здоровья или другим объективным причинам не может завершить написание итогового сочинения (изложения), </a:t>
            </a:r>
            <a:r>
              <a:rPr lang="ru-RU" b="1" u="sng" dirty="0"/>
              <a:t>он может покинуть место проведения итогового сочинения</a:t>
            </a:r>
            <a:r>
              <a:rPr lang="ru-RU" dirty="0"/>
              <a:t> (изложения).</a:t>
            </a:r>
            <a:endParaRPr lang="en-US" dirty="0"/>
          </a:p>
          <a:p>
            <a:r>
              <a:rPr lang="ru-RU" dirty="0"/>
              <a:t>Члены комиссии образовательной организации по проведению итогового сочинения (изложения) составляют «Акт о досрочном завершении написания итогового сочинения (изложения) по уважительным причинам»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Досрочное  завершение по УП</a:t>
            </a:r>
          </a:p>
        </p:txBody>
      </p:sp>
    </p:spTree>
    <p:extLst>
      <p:ext uri="{BB962C8B-B14F-4D97-AF65-F5344CB8AC3E}">
        <p14:creationId xmlns:p14="http://schemas.microsoft.com/office/powerpoint/2010/main" val="17238898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916832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/>
              <a:t>Все бланки сочинения (изложения) заполняются </a:t>
            </a:r>
            <a:r>
              <a:rPr lang="ru-RU" b="1" u="sng" dirty="0" err="1"/>
              <a:t>гелевыми</a:t>
            </a:r>
            <a:r>
              <a:rPr lang="ru-RU" b="1" u="sng" dirty="0"/>
              <a:t> ручками с чернилами черного цвета.</a:t>
            </a:r>
          </a:p>
          <a:p>
            <a:r>
              <a:rPr lang="ru-RU" dirty="0"/>
              <a:t>Участник должен изображать каждую цифру и букву во всех заполняемых полях бланка регистрации и верхней части бланка записи, тщательно копируя образец ее написания из строки с образцами написания символов, расположенной в верхней части бланка регистрации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правила заполнения бланков итогового сочинения (изложения)</a:t>
            </a:r>
          </a:p>
        </p:txBody>
      </p:sp>
    </p:spTree>
    <p:extLst>
      <p:ext uri="{BB962C8B-B14F-4D97-AF65-F5344CB8AC3E}">
        <p14:creationId xmlns:p14="http://schemas.microsoft.com/office/powerpoint/2010/main" val="752554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88632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  <a:p>
            <a:pPr marL="109728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ru-RU" sz="9600" b="1" dirty="0"/>
              <a:t>Письмо Рособрнадзора от </a:t>
            </a:r>
            <a:r>
              <a:rPr lang="ru-RU" sz="9600" b="1" dirty="0" smtClean="0"/>
              <a:t>2</a:t>
            </a:r>
            <a:r>
              <a:rPr lang="en-US" sz="9600" b="1" dirty="0" smtClean="0"/>
              <a:t>6</a:t>
            </a:r>
            <a:r>
              <a:rPr lang="ru-RU" sz="9600" b="1" dirty="0" smtClean="0"/>
              <a:t>.</a:t>
            </a:r>
            <a:r>
              <a:rPr lang="en-US" sz="9600" b="1" dirty="0" smtClean="0"/>
              <a:t>10</a:t>
            </a:r>
            <a:r>
              <a:rPr lang="ru-RU" sz="9600" b="1" dirty="0" smtClean="0"/>
              <a:t>.202</a:t>
            </a:r>
            <a:r>
              <a:rPr lang="en-US" sz="9600" b="1" dirty="0" smtClean="0"/>
              <a:t>1</a:t>
            </a:r>
            <a:r>
              <a:rPr lang="ru-RU" sz="9600" b="1" dirty="0" smtClean="0"/>
              <a:t> </a:t>
            </a:r>
            <a:r>
              <a:rPr lang="ru-RU" sz="9600" b="1" dirty="0"/>
              <a:t>№ </a:t>
            </a:r>
            <a:r>
              <a:rPr lang="ru-RU" sz="9600" b="1" dirty="0" smtClean="0"/>
              <a:t>0</a:t>
            </a:r>
            <a:r>
              <a:rPr lang="en-US" sz="9600" b="1" dirty="0" smtClean="0"/>
              <a:t>4</a:t>
            </a:r>
            <a:r>
              <a:rPr lang="ru-RU" sz="9600" b="1" dirty="0" smtClean="0"/>
              <a:t>-</a:t>
            </a:r>
            <a:r>
              <a:rPr lang="en-US" sz="9600" b="1" dirty="0" smtClean="0"/>
              <a:t>416</a:t>
            </a:r>
            <a:endParaRPr lang="ru-RU" sz="9600" dirty="0"/>
          </a:p>
          <a:p>
            <a:pPr marL="109728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ru-RU" sz="6500" dirty="0"/>
              <a:t>- </a:t>
            </a:r>
            <a:r>
              <a:rPr lang="ru-RU" sz="8400" dirty="0"/>
              <a:t>Методические рекомендации по подготовке и проведению итогового сочинения (изложения) для образовательных организаций, реализующих образовательные программы среднего общего образования;</a:t>
            </a:r>
          </a:p>
          <a:p>
            <a:pPr marL="109728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ru-RU" sz="8400" dirty="0"/>
              <a:t>- Методические рекомендации по подготовке к итоговому сочинению (изложению) для участников итогового сочинения (изложения);</a:t>
            </a:r>
          </a:p>
          <a:p>
            <a:pPr marL="109728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ru-RU" sz="8400" dirty="0"/>
              <a:t>- Методические рекомендации для экспертов, участвующих в проверке итогового сочинения (изложения);</a:t>
            </a:r>
          </a:p>
          <a:p>
            <a:pPr marL="109728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ru-RU" sz="8400" dirty="0"/>
              <a:t>- Правила заполнения бланков итогового сочинения (изложения).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pPr algn="ctr"/>
            <a:r>
              <a:rPr lang="ru-RU" sz="4300" dirty="0"/>
              <a:t>Нормативные документы</a:t>
            </a:r>
          </a:p>
        </p:txBody>
      </p:sp>
    </p:spTree>
    <p:extLst>
      <p:ext uri="{BB962C8B-B14F-4D97-AF65-F5344CB8AC3E}">
        <p14:creationId xmlns:p14="http://schemas.microsoft.com/office/powerpoint/2010/main" val="24048864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Каждое поле в бланках заполняется, начиная </a:t>
            </a:r>
            <a:r>
              <a:rPr lang="ru-RU" b="1" u="sng" dirty="0"/>
              <a:t>с первой позиции </a:t>
            </a:r>
            <a:r>
              <a:rPr lang="ru-RU" dirty="0"/>
              <a:t>(в том числе и поля для занесения фамилии, имени и отчества участника)</a:t>
            </a:r>
          </a:p>
          <a:p>
            <a:pPr marL="109728" indent="0">
              <a:buNone/>
            </a:pPr>
            <a:endParaRPr lang="ru-RU" dirty="0"/>
          </a:p>
          <a:p>
            <a:r>
              <a:rPr lang="ru-RU" dirty="0"/>
              <a:t>Если участник не имеет информации для заполнения какого-то конкретного поля, он должен оставить это поле пустым (не делать прочерков).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2419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делать в полях бланков, вне полей бланков или в полях, заполненных типографским способом, какие-либо записи и (или) пометки, не относящиеся к содержанию полей бланков; </a:t>
            </a:r>
          </a:p>
          <a:p>
            <a:r>
              <a:rPr lang="ru-RU" dirty="0"/>
              <a:t>использовать для заполнения бланков цветные ручки вместо черной,  карандаш (даже для черновых записей на бланках), средства для исправления внесенной в бланки информации («замазку», «ластик» и др.).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300" dirty="0"/>
              <a:t>Категорически запрещается:</a:t>
            </a:r>
          </a:p>
        </p:txBody>
      </p:sp>
    </p:spTree>
    <p:extLst>
      <p:ext uri="{BB962C8B-B14F-4D97-AF65-F5344CB8AC3E}">
        <p14:creationId xmlns:p14="http://schemas.microsoft.com/office/powerpoint/2010/main" val="15826271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188640"/>
            <a:ext cx="7704856" cy="7217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53754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75656" y="332655"/>
            <a:ext cx="5040560" cy="71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44695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525963"/>
          </a:xfrm>
        </p:spPr>
        <p:txBody>
          <a:bodyPr/>
          <a:lstStyle/>
          <a:p>
            <a:r>
              <a:rPr lang="ru-RU" dirty="0"/>
              <a:t>Итоговые сочинения (изложения) оцениваются по системе </a:t>
            </a:r>
            <a:r>
              <a:rPr lang="ru-RU" b="1" u="sng" dirty="0"/>
              <a:t>«зачет» </a:t>
            </a:r>
            <a:r>
              <a:rPr lang="ru-RU" dirty="0"/>
              <a:t>или </a:t>
            </a:r>
            <a:r>
              <a:rPr lang="ru-RU" b="1" u="sng" dirty="0"/>
              <a:t>«незачет» </a:t>
            </a:r>
            <a:r>
              <a:rPr lang="ru-RU" dirty="0"/>
              <a:t>по критериям оценивания, разработанным </a:t>
            </a:r>
            <a:r>
              <a:rPr lang="ru-RU" dirty="0" err="1"/>
              <a:t>Рособрнадзором</a:t>
            </a:r>
            <a:r>
              <a:rPr lang="ru-RU" dirty="0"/>
              <a:t>. 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ПОРЯДОК ПРОВЕРКИ ИТОГОВОГО СОЧИНЕНИЯ (ИЗЛОЖЕНИЯ) </a:t>
            </a:r>
          </a:p>
        </p:txBody>
      </p:sp>
    </p:spTree>
    <p:extLst>
      <p:ext uri="{BB962C8B-B14F-4D97-AF65-F5344CB8AC3E}">
        <p14:creationId xmlns:p14="http://schemas.microsoft.com/office/powerpoint/2010/main" val="8612196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086025"/>
            <a:ext cx="8229600" cy="4104456"/>
          </a:xfrm>
        </p:spPr>
        <p:txBody>
          <a:bodyPr>
            <a:normAutofit fontScale="92500"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ru-RU" sz="3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Требование № 1.«Объем итогового сочинения (изложения)»</a:t>
            </a:r>
          </a:p>
          <a:p>
            <a:r>
              <a:rPr lang="ru-RU" dirty="0"/>
              <a:t>Рекомендуемое количество слов – от 350. </a:t>
            </a:r>
          </a:p>
          <a:p>
            <a:r>
              <a:rPr lang="ru-RU" dirty="0"/>
              <a:t>Максимальное количество слов в сочинении не устанавливается. Если в сочинении менее 250 слов (в подсчёт включаются все слова, в том числе и служебные), то выставляется «незачет» за невыполнение требования № 1 и «незачет» за работу в целом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effectLst/>
              </a:rPr>
              <a:t>К проверке по пяти критериям оценивания допускаются итоговые сочинения, соответствующие установленным требованиям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25670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80920" cy="5616624"/>
          </a:xfrm>
        </p:spPr>
        <p:txBody>
          <a:bodyPr>
            <a:normAutofit/>
          </a:bodyPr>
          <a:lstStyle/>
          <a:p>
            <a:pPr marL="109728" indent="0">
              <a:spcBef>
                <a:spcPct val="0"/>
              </a:spcBef>
              <a:buNone/>
            </a:pPr>
            <a:r>
              <a:rPr lang="ru-RU" sz="35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Требование № 2.	 «Самостоятельность написания итогового сочинения (изложения)» </a:t>
            </a:r>
          </a:p>
          <a:p>
            <a:r>
              <a:rPr lang="ru-RU" dirty="0"/>
              <a:t>Не допускается списывание сочинения (фрагментов сочинения) из какого-либо источника.</a:t>
            </a:r>
          </a:p>
          <a:p>
            <a:r>
              <a:rPr lang="ru-RU" dirty="0"/>
              <a:t>Допускается прямое или косвенное цитирование с обязательной ссылкой на источник (ссылка дается в свободной форме). Объем цитирования не должен превышать собственный текст участника. </a:t>
            </a:r>
          </a:p>
        </p:txBody>
      </p:sp>
    </p:spTree>
    <p:extLst>
      <p:ext uri="{BB962C8B-B14F-4D97-AF65-F5344CB8AC3E}">
        <p14:creationId xmlns:p14="http://schemas.microsoft.com/office/powerpoint/2010/main" val="26415668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996952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/>
              <a:t>1.	 «Соответствие теме»;</a:t>
            </a:r>
          </a:p>
          <a:p>
            <a:r>
              <a:rPr lang="ru-RU" dirty="0"/>
              <a:t>2.	«Аргументация. Привлечение литературного материала»;</a:t>
            </a:r>
          </a:p>
          <a:p>
            <a:r>
              <a:rPr lang="ru-RU" dirty="0"/>
              <a:t>3.	«Композиция и логика рассуждения»;</a:t>
            </a:r>
          </a:p>
          <a:p>
            <a:r>
              <a:rPr lang="ru-RU" dirty="0"/>
              <a:t>4.	«Качество письменной речи»;</a:t>
            </a:r>
          </a:p>
          <a:p>
            <a:r>
              <a:rPr lang="ru-RU" dirty="0"/>
              <a:t>5.	«Грамотность».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/>
              <a:t>Если итоговое сочинение (изложение) соответствует требованию № 1 и требованию № 2, то </a:t>
            </a:r>
            <a:br>
              <a:rPr lang="ru-RU" sz="3200" dirty="0"/>
            </a:br>
            <a:r>
              <a:rPr lang="ru-RU" sz="3200" dirty="0"/>
              <a:t>указанное сочинение (изложения) оценивается по пяти критериям.</a:t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423901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ru-RU" dirty="0"/>
              <a:t>Для получения «зачета» за итоговое сочинение необходимо получить «зачет» по критериям № 1 и № 2         (1. «Соответствие теме»;</a:t>
            </a:r>
          </a:p>
          <a:p>
            <a:pPr marL="109728" indent="0">
              <a:buNone/>
            </a:pPr>
            <a:r>
              <a:rPr lang="ru-RU" dirty="0"/>
              <a:t>                        2.«Аргументация. Привлечение</a:t>
            </a:r>
          </a:p>
          <a:p>
            <a:pPr marL="109728" indent="0">
              <a:buNone/>
            </a:pPr>
            <a:r>
              <a:rPr lang="ru-RU" dirty="0"/>
              <a:t>                        литературного материала»)</a:t>
            </a:r>
          </a:p>
          <a:p>
            <a:r>
              <a:rPr lang="ru-RU" dirty="0"/>
              <a:t> (выставление «незачета» по одному из этих критериев автоматически ведет к «незачету» за работу в целом), а также </a:t>
            </a:r>
            <a:r>
              <a:rPr lang="ru-RU" b="1" u="sng" dirty="0"/>
              <a:t>дополнительно «зачет» по одному </a:t>
            </a:r>
            <a:r>
              <a:rPr lang="ru-RU" dirty="0"/>
              <a:t>из других критериев.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4300" dirty="0"/>
              <a:t>Критерии № 1 и № 2 являются основными. </a:t>
            </a:r>
            <a:br>
              <a:rPr lang="ru-RU" sz="4300" dirty="0"/>
            </a:br>
            <a:endParaRPr lang="ru-RU" sz="4300" dirty="0"/>
          </a:p>
        </p:txBody>
      </p:sp>
    </p:spTree>
    <p:extLst>
      <p:ext uri="{BB962C8B-B14F-4D97-AF65-F5344CB8AC3E}">
        <p14:creationId xmlns:p14="http://schemas.microsoft.com/office/powerpoint/2010/main" val="24263403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529399"/>
            <a:ext cx="8229600" cy="511602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ru-RU" dirty="0"/>
              <a:t>обучающиеся, получившие по итоговому сочинению (изложению) неудовлетворительный результат («незачет»);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ru-RU" dirty="0"/>
              <a:t>участники итогового сочинения (изложения), не явившиеся на итоговое сочинение (изложение) по уважительным причинам (болезнь или иные обстоятельства, подтвержденные документально);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ru-RU" dirty="0"/>
              <a:t>участники итогового сочинения (изложения), не завершившие сдачу итогового сочинения (изложения) по уважительным причинам (болезнь или иные обстоятельства, подтвержденные документально).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</a:pPr>
            <a:r>
              <a:rPr lang="ru-RU" dirty="0"/>
              <a:t>Обучающиеся, получившие по итоговому сочинению (изложению) неудовлетворительный результат («незачет»), могут быть повторно допущены к участию в итоговом сочинении (изложении), но не более двух раз 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7094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/>
              <a:t>ПОВТОРНЫЙ ДОПУСК К СДАЧЕ ИТОГОВОГО СОЧИНЕНИЯ (ИЗЛОЖЕНИЯ) </a:t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17508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052736"/>
            <a:ext cx="8229600" cy="5805264"/>
          </a:xfrm>
        </p:spPr>
        <p:txBody>
          <a:bodyPr>
            <a:normAutofit fontScale="70000" lnSpcReduction="20000"/>
          </a:bodyPr>
          <a:lstStyle/>
          <a:p>
            <a:pPr marL="271463" indent="0">
              <a:lnSpc>
                <a:spcPct val="120000"/>
              </a:lnSpc>
              <a:spcAft>
                <a:spcPts val="600"/>
              </a:spcAft>
              <a:buNone/>
              <a:defRPr/>
            </a:pPr>
            <a:r>
              <a:rPr lang="ru-RU" dirty="0">
                <a:solidFill>
                  <a:srgbClr val="FF0000"/>
                </a:solidFill>
              </a:rPr>
              <a:t>Распоряжение министерства образования и науки Самарской области</a:t>
            </a:r>
          </a:p>
          <a:p>
            <a:pPr marL="271463" indent="0">
              <a:lnSpc>
                <a:spcPct val="120000"/>
              </a:lnSpc>
              <a:spcAft>
                <a:spcPts val="600"/>
              </a:spcAft>
              <a:buNone/>
              <a:defRPr/>
            </a:pPr>
            <a:r>
              <a:rPr lang="ru-RU" sz="3000" dirty="0"/>
              <a:t>«Об утверждении мест регистрации для участия в итоговом сочинении (изложении) на территории Самарской области в </a:t>
            </a:r>
            <a:r>
              <a:rPr lang="ru-RU" sz="3000" dirty="0" smtClean="0"/>
              <a:t>202</a:t>
            </a:r>
            <a:r>
              <a:rPr lang="en-US" sz="3000" dirty="0" smtClean="0"/>
              <a:t>1</a:t>
            </a:r>
            <a:r>
              <a:rPr lang="ru-RU" sz="3000" dirty="0" smtClean="0"/>
              <a:t>-20</a:t>
            </a:r>
            <a:r>
              <a:rPr lang="en-US" sz="3000" dirty="0" smtClean="0"/>
              <a:t>2</a:t>
            </a:r>
            <a:r>
              <a:rPr lang="en-US" sz="3000" dirty="0"/>
              <a:t>2</a:t>
            </a:r>
            <a:r>
              <a:rPr lang="ru-RU" sz="3000" dirty="0" smtClean="0"/>
              <a:t> </a:t>
            </a:r>
            <a:r>
              <a:rPr lang="ru-RU" sz="3000" dirty="0"/>
              <a:t>учебном году» </a:t>
            </a:r>
          </a:p>
          <a:p>
            <a:pPr marL="109728" indent="0">
              <a:lnSpc>
                <a:spcPct val="120000"/>
              </a:lnSpc>
              <a:spcAft>
                <a:spcPts val="600"/>
              </a:spcAft>
              <a:buNone/>
              <a:defRPr/>
            </a:pPr>
            <a:endParaRPr lang="ru-RU" dirty="0"/>
          </a:p>
          <a:p>
            <a:pPr algn="just">
              <a:lnSpc>
                <a:spcPct val="120000"/>
              </a:lnSpc>
              <a:spcAft>
                <a:spcPts val="600"/>
              </a:spcAft>
              <a:buFontTx/>
              <a:buChar char="-"/>
              <a:defRPr/>
            </a:pPr>
            <a:r>
              <a:rPr lang="ru-RU" sz="3000" dirty="0"/>
              <a:t>Для выпускников текущего года утвердить  в качестве мест регистрации для  участия в итоговом сочинении  (изложении) –общеобразовательные организации, в которых они осваивают  основные образовательные программы среднего общего образования.</a:t>
            </a:r>
            <a:endParaRPr lang="en-US" sz="3000" dirty="0"/>
          </a:p>
          <a:p>
            <a:pPr algn="just">
              <a:lnSpc>
                <a:spcPct val="120000"/>
              </a:lnSpc>
              <a:spcAft>
                <a:spcPts val="600"/>
              </a:spcAft>
              <a:buFontTx/>
              <a:buChar char="-"/>
              <a:defRPr/>
            </a:pPr>
            <a:endParaRPr lang="ru-RU" sz="3000" dirty="0"/>
          </a:p>
          <a:p>
            <a:pPr marL="542925" indent="-271463" algn="just">
              <a:lnSpc>
                <a:spcPct val="120000"/>
              </a:lnSpc>
              <a:spcAft>
                <a:spcPts val="600"/>
              </a:spcAft>
              <a:buNone/>
              <a:defRPr/>
            </a:pPr>
            <a:r>
              <a:rPr lang="ru-RU" sz="3000" dirty="0"/>
              <a:t>- До </a:t>
            </a:r>
            <a:r>
              <a:rPr lang="ru-RU" sz="3000" b="1" dirty="0" smtClean="0"/>
              <a:t>20.11.21</a:t>
            </a:r>
            <a:r>
              <a:rPr lang="ru-RU" sz="3000" dirty="0" smtClean="0"/>
              <a:t> </a:t>
            </a:r>
            <a:r>
              <a:rPr lang="ru-RU" sz="3000" dirty="0"/>
              <a:t>организовать прием заявлений для участия в итоговом сочинении</a:t>
            </a:r>
          </a:p>
          <a:p>
            <a:pPr marL="109728" indent="0">
              <a:buNone/>
              <a:defRPr/>
            </a:pPr>
            <a:endParaRPr lang="ru-RU" sz="28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300" dirty="0"/>
              <a:t>Нормативные документы</a:t>
            </a:r>
          </a:p>
        </p:txBody>
      </p:sp>
    </p:spTree>
    <p:extLst>
      <p:ext uri="{BB962C8B-B14F-4D97-AF65-F5344CB8AC3E}">
        <p14:creationId xmlns:p14="http://schemas.microsoft.com/office/powerpoint/2010/main" val="669725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00062" y="1988840"/>
            <a:ext cx="8229600" cy="4525963"/>
          </a:xfrm>
        </p:spPr>
        <p:txBody>
          <a:bodyPr>
            <a:normAutofit/>
          </a:bodyPr>
          <a:lstStyle/>
          <a:p>
            <a:r>
              <a:rPr lang="ru-RU" sz="2400" dirty="0"/>
              <a:t>С результатами итогового сочинения (изложения) участники могут ознакомиться в образовательных организациях </a:t>
            </a:r>
          </a:p>
          <a:p>
            <a:pPr marL="109728" indent="0">
              <a:buNone/>
            </a:pPr>
            <a:endParaRPr lang="ru-RU" sz="2400" dirty="0"/>
          </a:p>
          <a:p>
            <a:r>
              <a:rPr lang="ru-RU" sz="2400" dirty="0"/>
              <a:t>По решению ОИВ ознакомление участников с результатами итогового сочинения (изложения) может быть организовано в информационно-телекоммуникационной сети «Интернет» в соответствии с требованиями законодательства Российской Федерации в области защиты персональных данных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62" y="54868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/>
              <a:t>ОЗНАКОМЛЕНИЕ С РЕЗУЛЬТАТАМИ ИТОГОВОГО СОЧИНЕНИЯ (ИЗЛОЖЕНИЯ) И СРОК ДЕЙСТВИЯ ИТОГОВОГО СОЧИНЕНИЯ </a:t>
            </a:r>
          </a:p>
        </p:txBody>
      </p:sp>
    </p:spTree>
    <p:extLst>
      <p:ext uri="{BB962C8B-B14F-4D97-AF65-F5344CB8AC3E}">
        <p14:creationId xmlns:p14="http://schemas.microsoft.com/office/powerpoint/2010/main" val="34624998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854" y="274637"/>
            <a:ext cx="8401578" cy="6458713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/>
              <a:t>http://ege.edu.ru/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732240" y="3645024"/>
            <a:ext cx="792088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33811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/>
              <a:t>Темы итогового сочинения и </a:t>
            </a:r>
            <a:r>
              <a:rPr lang="ru-RU" b="1" u="sng" dirty="0"/>
              <a:t>образы оригиналов бланков </a:t>
            </a:r>
            <a:r>
              <a:rPr lang="ru-RU" dirty="0"/>
              <a:t>итогового сочинения участников доступны образовательным организациям высшего образования через </a:t>
            </a:r>
            <a:r>
              <a:rPr lang="ru-RU" b="1" u="sng" dirty="0"/>
              <a:t>федеральную информационную систему </a:t>
            </a:r>
            <a:r>
              <a:rPr lang="ru-RU" dirty="0"/>
              <a:t>обеспечения проведения ГИА обучающихся и приема граждан в образовательные организации для получения среднего профессионального и высшего образования (ФИС ГИА и Приема).</a:t>
            </a:r>
          </a:p>
          <a:p>
            <a:pPr>
              <a:lnSpc>
                <a:spcPct val="120000"/>
              </a:lnSpc>
            </a:pPr>
            <a:endParaRPr lang="ru-RU" dirty="0"/>
          </a:p>
          <a:p>
            <a:pPr>
              <a:lnSpc>
                <a:spcPct val="120000"/>
              </a:lnSpc>
            </a:pPr>
            <a:r>
              <a:rPr lang="ru-RU" dirty="0"/>
              <a:t>При приеме на обучение по программам </a:t>
            </a:r>
            <a:r>
              <a:rPr lang="ru-RU" dirty="0" err="1"/>
              <a:t>бакалавриата</a:t>
            </a:r>
            <a:r>
              <a:rPr lang="ru-RU" dirty="0"/>
              <a:t>, программам </a:t>
            </a:r>
            <a:r>
              <a:rPr lang="ru-RU" dirty="0" err="1"/>
              <a:t>специалитета</a:t>
            </a:r>
            <a:r>
              <a:rPr lang="ru-RU" dirty="0"/>
              <a:t> поступающему может быть начислено за индивидуальные достижения не более 10 баллов суммарно.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ПРЕДОСТАВЛЕНИЕ ИТОГОВОГО СОЧИНЕНИЯ В ВУЗЫ В КАЧЕСТВЕ ИНДИВИДУАЛЬНОГО ДОСТИЖЕНИЯ</a:t>
            </a:r>
          </a:p>
        </p:txBody>
      </p:sp>
    </p:spTree>
    <p:extLst>
      <p:ext uri="{BB962C8B-B14F-4D97-AF65-F5344CB8AC3E}">
        <p14:creationId xmlns:p14="http://schemas.microsoft.com/office/powerpoint/2010/main" val="16685103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1" cy="540060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Какие задачи решает итоговое сочинение?</a:t>
            </a:r>
          </a:p>
          <a:p>
            <a:pPr marL="109728" indent="0">
              <a:buNone/>
            </a:pPr>
            <a:r>
              <a:rPr lang="ru-RU" sz="1800" dirty="0"/>
              <a:t>Итоговое сочинение является допуском к государственной итоговой аттестации (оценка школой: «зачет-незачет») и  форма индивидуальных достижений абитуриентов (оценка вуза: до 10 баллов к ЕГЭ, если вуз такое решение принял). Учет результатов сочинений в вузах осуществляется по желанию абитуриента и решению вуза</a:t>
            </a:r>
          </a:p>
          <a:p>
            <a:pPr marL="109728" indent="0">
              <a:buNone/>
            </a:pPr>
            <a:r>
              <a:rPr lang="ru-RU" dirty="0"/>
              <a:t>Каким дополнительным материалом можно пользоваться при написании итогового сочинения?  Может ли участник пользоваться литературным источником (текстом произведения)?  </a:t>
            </a:r>
          </a:p>
          <a:p>
            <a:pPr marL="109728" indent="0">
              <a:buNone/>
            </a:pPr>
            <a:r>
              <a:rPr lang="ru-RU" sz="1800" dirty="0"/>
              <a:t>При проведении сочинения участникам сочинения запрещается пользоваться текстами литературного материала (художественные произведения, дневники, мемуары, публицистика).</a:t>
            </a:r>
          </a:p>
          <a:p>
            <a:pPr marL="109728" indent="0">
              <a:buNone/>
            </a:pPr>
            <a:r>
              <a:rPr lang="ru-RU" sz="1800" dirty="0"/>
              <a:t>Разрешается пользоваться орфографическими словарями, выданными Комиссией по проведению итогового сочинения.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Итоговое сочинение: вопросы и ответы</a:t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305746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5746643"/>
          </a:xfrm>
        </p:spPr>
        <p:txBody>
          <a:bodyPr>
            <a:normAutofit/>
          </a:bodyPr>
          <a:lstStyle/>
          <a:p>
            <a:r>
              <a:rPr lang="ru-RU" dirty="0"/>
              <a:t>На скольких произведениях нужно  строить рассуждение?</a:t>
            </a:r>
          </a:p>
          <a:p>
            <a:pPr marL="109728" indent="0">
              <a:buNone/>
            </a:pPr>
            <a:r>
              <a:rPr lang="ru-RU" sz="2000" dirty="0"/>
              <a:t>В Критерии 2 указано: «достаточно опоры на  один текст». Вместе с тем участнику следует учитывать и требования вуза, в который он планирует подавать свое сочинение как индивидуальное достижение. Вуз вправе разрабатывать свои критерии оценивания сочинений, в которых указывается на необходимость привести два и более литературных аргумента. Вуз также может требовать привлечения не только литературного аргумента, но и опоры на произведения других видов искусства или на исторические факты. Таким образом, в сочинении, кроме литературного аргумента, могут быть аргументы, связанные с театром, кино, живописью, историческими документами (при проверке такие аргументы рассматриваются как органичная часть сочинения).</a:t>
            </a:r>
          </a:p>
        </p:txBody>
      </p:sp>
    </p:spTree>
    <p:extLst>
      <p:ext uri="{BB962C8B-B14F-4D97-AF65-F5344CB8AC3E}">
        <p14:creationId xmlns:p14="http://schemas.microsoft.com/office/powerpoint/2010/main" val="335019221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88640"/>
            <a:ext cx="8229600" cy="6480720"/>
          </a:xfrm>
        </p:spPr>
        <p:txBody>
          <a:bodyPr>
            <a:normAutofit/>
          </a:bodyPr>
          <a:lstStyle/>
          <a:p>
            <a:r>
              <a:rPr lang="ru-RU" dirty="0"/>
              <a:t>Что собой представляют темы итогового сочинения?</a:t>
            </a:r>
          </a:p>
          <a:p>
            <a:pPr marL="109728" indent="0">
              <a:buNone/>
            </a:pPr>
            <a:r>
              <a:rPr lang="ru-RU" sz="1700" dirty="0"/>
              <a:t>Темы создаются в рамках открытых направлений, которые разрабатывает Совет по вопросам проведения итогового сочинения в выпускных классах.  При составлении тем сочинений не используются узко заданные формулировки и осуществляется опора на следующие принципы: посильность, ясность и точность постановки проблемы. Образцы тем под открытые направления не предлагаются.</a:t>
            </a:r>
          </a:p>
          <a:p>
            <a:pPr marL="109728" indent="0">
              <a:buNone/>
            </a:pPr>
            <a:endParaRPr lang="ru-RU" sz="1700" dirty="0"/>
          </a:p>
          <a:p>
            <a:pPr marL="109728" indent="0">
              <a:buNone/>
            </a:pPr>
            <a:r>
              <a:rPr lang="ru-RU" sz="1800" b="1" dirty="0"/>
              <a:t>Что подразумевается под литературным материалом, на который нужно опираться при написании итогового сочинения?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  <a:p>
            <a:pPr marL="109728" indent="0">
              <a:buNone/>
            </a:pPr>
            <a:r>
              <a:rPr lang="ru-RU" sz="1800" dirty="0"/>
              <a:t>В Критерии 2 сказано «Можно привлекать  художественные произведения, дневники, мемуары, публицистику, произведения устного народного творчества (за исключением малых жанров), другие источники отечественной или мировой литературы.</a:t>
            </a:r>
          </a:p>
          <a:p>
            <a:pPr marL="109728" indent="0">
              <a:buNone/>
            </a:pPr>
            <a:endParaRPr lang="ru-RU" sz="1800" dirty="0"/>
          </a:p>
          <a:p>
            <a:pPr marL="109728" indent="0">
              <a:buNone/>
            </a:pPr>
            <a:r>
              <a:rPr lang="ru-RU" sz="1800" b="1" dirty="0"/>
              <a:t>Будут ли формулировки тем итогового сочинения только в виде вопроса?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Формулировки тем будут разные: констатирующие, цитатные, в форме вопроса.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15820800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ru-RU" dirty="0"/>
              <a:t>Самарское управление министерства образования и науки Самарской области.</a:t>
            </a:r>
            <a:endParaRPr lang="ru-RU" dirty="0">
              <a:hlinkClick r:id="rId2"/>
            </a:endParaRPr>
          </a:p>
          <a:p>
            <a:r>
              <a:rPr lang="en-US" dirty="0">
                <a:hlinkClick r:id="rId2"/>
              </a:rPr>
              <a:t>www.</a:t>
            </a:r>
            <a:r>
              <a:rPr lang="en-US" b="1" dirty="0">
                <a:hlinkClick r:id="rId2"/>
              </a:rPr>
              <a:t>samobr</a:t>
            </a:r>
            <a:r>
              <a:rPr lang="en-US" dirty="0">
                <a:hlinkClick r:id="rId2"/>
              </a:rPr>
              <a:t>.ru</a:t>
            </a:r>
            <a:r>
              <a:rPr lang="ru-RU" dirty="0"/>
              <a:t> </a:t>
            </a:r>
          </a:p>
          <a:p>
            <a:pPr marL="109728" indent="0">
              <a:buNone/>
            </a:pPr>
            <a:endParaRPr lang="ru-RU" cap="all" dirty="0"/>
          </a:p>
          <a:p>
            <a:pPr marL="109728" indent="0">
              <a:buNone/>
            </a:pPr>
            <a:r>
              <a:rPr lang="ru-RU" cap="all" dirty="0"/>
              <a:t>ФЕДЕРАЛЬНЫЙ ИНСТИТУТ ПЕДАГОГИЧЕСКИХ ИЗМЕРЕНИЙ</a:t>
            </a:r>
          </a:p>
          <a:p>
            <a:r>
              <a:rPr lang="en-US" dirty="0">
                <a:hlinkClick r:id="rId3"/>
              </a:rPr>
              <a:t>https://fipi.ru/</a:t>
            </a:r>
            <a:endParaRPr lang="ru-RU" dirty="0"/>
          </a:p>
          <a:p>
            <a:pPr marL="109728" indent="0">
              <a:buNone/>
            </a:pPr>
            <a:endParaRPr lang="ru-RU" dirty="0"/>
          </a:p>
          <a:p>
            <a:endParaRPr lang="ru-RU" dirty="0"/>
          </a:p>
          <a:p>
            <a:pPr marL="109728" indent="0">
              <a:buNone/>
            </a:pPr>
            <a:r>
              <a:rPr lang="ru-RU" dirty="0"/>
              <a:t>Сайт гимназии «Перспектива» </a:t>
            </a:r>
          </a:p>
          <a:p>
            <a:pPr marL="109728" indent="0">
              <a:buNone/>
            </a:pPr>
            <a:r>
              <a:rPr lang="ru-RU" dirty="0"/>
              <a:t>      Раздел «Образование»- «Итоговая </a:t>
            </a:r>
          </a:p>
          <a:p>
            <a:pPr marL="109728" indent="0">
              <a:buNone/>
            </a:pPr>
            <a:r>
              <a:rPr lang="ru-RU" dirty="0"/>
              <a:t>       аттестация»</a:t>
            </a:r>
          </a:p>
          <a:p>
            <a:r>
              <a:rPr lang="en-US" dirty="0">
                <a:hlinkClick r:id="rId4"/>
              </a:rPr>
              <a:t>http://www.persp.ru/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0344388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5646" y="1106742"/>
            <a:ext cx="6426714" cy="540060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Спасибо за внимание! </a:t>
            </a:r>
          </a:p>
        </p:txBody>
      </p:sp>
      <p:pic>
        <p:nvPicPr>
          <p:cNvPr id="5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683" y="2057401"/>
            <a:ext cx="5562617" cy="3394472"/>
          </a:xfrm>
        </p:spPr>
      </p:pic>
    </p:spTree>
    <p:extLst>
      <p:ext uri="{BB962C8B-B14F-4D97-AF65-F5344CB8AC3E}">
        <p14:creationId xmlns:p14="http://schemas.microsoft.com/office/powerpoint/2010/main" val="391590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9240861"/>
              </p:ext>
            </p:extLst>
          </p:nvPr>
        </p:nvGraphicFramePr>
        <p:xfrm>
          <a:off x="832892" y="3284984"/>
          <a:ext cx="7848873" cy="2316480"/>
        </p:xfrm>
        <a:graphic>
          <a:graphicData uri="http://schemas.openxmlformats.org/drawingml/2006/table">
            <a:tbl>
              <a:tblPr/>
              <a:tblGrid>
                <a:gridCol w="26162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6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6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4220"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dirty="0">
                          <a:effectLst/>
                        </a:rPr>
                        <a:t>Основной срок</a:t>
                      </a:r>
                    </a:p>
                  </a:txBody>
                  <a:tcPr marL="180975" marR="180975" marT="152400" marB="15240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2800" b="1" dirty="0">
                          <a:effectLst/>
                        </a:rPr>
                        <a:t>Дополнительные сроки (проект)</a:t>
                      </a:r>
                    </a:p>
                  </a:txBody>
                  <a:tcPr marL="180975" marR="180975" marT="152400" marB="15240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720"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dirty="0">
                          <a:effectLst/>
                        </a:rPr>
                        <a:t>1 декабря 2021 года</a:t>
                      </a:r>
                    </a:p>
                  </a:txBody>
                  <a:tcPr marL="180975" marR="180975" marT="152400" marB="15240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dirty="0">
                          <a:effectLst/>
                        </a:rPr>
                        <a:t>2 февраля 2022 года</a:t>
                      </a:r>
                    </a:p>
                  </a:txBody>
                  <a:tcPr marL="180975" marR="180975" marT="152400" marB="15240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dirty="0">
                          <a:effectLst/>
                        </a:rPr>
                        <a:t>4 мая 2022 года</a:t>
                      </a:r>
                    </a:p>
                  </a:txBody>
                  <a:tcPr marL="180975" marR="180975" marT="152400" marB="152400">
                    <a:lnL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300" dirty="0"/>
              <a:t>Календарь сдачи итогового сочинения (изложения) 2021-20</a:t>
            </a:r>
            <a:r>
              <a:rPr lang="en-US" sz="4300" dirty="0"/>
              <a:t>2</a:t>
            </a:r>
            <a:r>
              <a:rPr lang="ru-RU" sz="4300" dirty="0"/>
              <a:t>2 учебный год 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1332819" y="-1795697"/>
            <a:ext cx="1181021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352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обучающиеся по образовательным программам среднего общего образования </a:t>
            </a:r>
          </a:p>
          <a:p>
            <a:endParaRPr lang="ru-RU" dirty="0"/>
          </a:p>
          <a:p>
            <a:r>
              <a:rPr lang="ru-RU" dirty="0"/>
              <a:t>обучающиеся с ограниченными возможностями здоровья, дети-инвалиды и инвалиды по образовательным программам среднего общего образования</a:t>
            </a:r>
          </a:p>
          <a:p>
            <a:pPr marL="109728" indent="0">
              <a:buNone/>
            </a:pPr>
            <a:r>
              <a:rPr lang="ru-RU" dirty="0"/>
              <a:t> </a:t>
            </a:r>
          </a:p>
          <a:p>
            <a:r>
              <a:rPr lang="ru-RU" dirty="0"/>
              <a:t>и </a:t>
            </a:r>
            <a:r>
              <a:rPr lang="ru-RU" dirty="0" err="1"/>
              <a:t>др</a:t>
            </a:r>
            <a:r>
              <a:rPr lang="ru-RU" dirty="0"/>
              <a:t>…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Участники итогового сочинения (изложения)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1357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972008"/>
          </a:xfrm>
        </p:spPr>
        <p:txBody>
          <a:bodyPr>
            <a:normAutofit fontScale="92500"/>
          </a:bodyPr>
          <a:lstStyle/>
          <a:p>
            <a:pPr marL="0" indent="0">
              <a:spcAft>
                <a:spcPts val="600"/>
              </a:spcAft>
            </a:pPr>
            <a:r>
              <a:rPr lang="ru-RU" dirty="0"/>
              <a:t>обучающиеся, </a:t>
            </a:r>
            <a:r>
              <a:rPr lang="ru-RU" b="1" u="sng" dirty="0"/>
              <a:t>получившие «незачет»</a:t>
            </a:r>
            <a:r>
              <a:rPr lang="ru-RU" dirty="0"/>
              <a:t>; </a:t>
            </a:r>
          </a:p>
          <a:p>
            <a:pPr marL="0" indent="0">
              <a:spcAft>
                <a:spcPts val="600"/>
              </a:spcAft>
            </a:pPr>
            <a:r>
              <a:rPr lang="ru-RU" dirty="0"/>
              <a:t>обучающиеся, </a:t>
            </a:r>
            <a:r>
              <a:rPr lang="ru-RU" b="1" u="sng" dirty="0"/>
              <a:t>удаленные с итогового сочинения (изложения) за нарушение требований</a:t>
            </a:r>
          </a:p>
          <a:p>
            <a:pPr marL="0" indent="0">
              <a:spcAft>
                <a:spcPts val="600"/>
              </a:spcAft>
            </a:pPr>
            <a:r>
              <a:rPr lang="ru-RU" dirty="0"/>
              <a:t>обучающиеся, </a:t>
            </a:r>
            <a:r>
              <a:rPr lang="ru-RU" b="1" u="sng" dirty="0"/>
              <a:t>не явившиеся на итоговое сочинение (изложение) по уважительным причинам </a:t>
            </a:r>
            <a:r>
              <a:rPr lang="ru-RU" dirty="0"/>
              <a:t>(болезнь или иные обстоятельства, подтвержденные документально); </a:t>
            </a:r>
          </a:p>
          <a:p>
            <a:pPr marL="0" indent="0">
              <a:spcAft>
                <a:spcPts val="600"/>
              </a:spcAft>
            </a:pPr>
            <a:r>
              <a:rPr lang="ru-RU" dirty="0"/>
              <a:t>обучающиеся, </a:t>
            </a:r>
            <a:r>
              <a:rPr lang="ru-RU" b="1" u="sng" dirty="0"/>
              <a:t>не завершившие написание итогового сочинения (изложения) по уважительным причинам</a:t>
            </a:r>
            <a:r>
              <a:rPr lang="ru-RU" dirty="0"/>
              <a:t> (болезнь или иные обстоятельства, подтвержденные документально). </a:t>
            </a:r>
          </a:p>
          <a:p>
            <a:pPr marL="0" indent="0">
              <a:spcAft>
                <a:spcPts val="600"/>
              </a:spcAft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16619"/>
            <a:ext cx="8229600" cy="1143000"/>
          </a:xfrm>
        </p:spPr>
        <p:txBody>
          <a:bodyPr>
            <a:noAutofit/>
          </a:bodyPr>
          <a:lstStyle/>
          <a:p>
            <a:r>
              <a:rPr lang="ru-RU" sz="4300" dirty="0"/>
              <a:t>Вправе участвовать в дополнительные сроки:</a:t>
            </a:r>
          </a:p>
        </p:txBody>
      </p:sp>
    </p:spTree>
    <p:extLst>
      <p:ext uri="{BB962C8B-B14F-4D97-AF65-F5344CB8AC3E}">
        <p14:creationId xmlns:p14="http://schemas.microsoft.com/office/powerpoint/2010/main" val="8706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Обучающиеся, получившие по итоговому сочинению (изложению) неудовлетворительный результат («незачет»), </a:t>
            </a:r>
            <a:r>
              <a:rPr lang="ru-RU" b="1" u="sng" dirty="0"/>
              <a:t>могут быть повторно допущены </a:t>
            </a:r>
            <a:r>
              <a:rPr lang="ru-RU" dirty="0"/>
              <a:t>к участию в итоговом сочинении (изложении), но </a:t>
            </a:r>
            <a:r>
              <a:rPr lang="ru-RU" b="1" u="sng" dirty="0"/>
              <a:t>не более двух раз </a:t>
            </a:r>
            <a:r>
              <a:rPr lang="ru-RU" dirty="0"/>
              <a:t>и только в сроки, установленные расписанием проведения итогового сочинения (изложения). 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Незачет</a:t>
            </a:r>
          </a:p>
        </p:txBody>
      </p:sp>
    </p:spTree>
    <p:extLst>
      <p:ext uri="{BB962C8B-B14F-4D97-AF65-F5344CB8AC3E}">
        <p14:creationId xmlns:p14="http://schemas.microsoft.com/office/powerpoint/2010/main" val="1229104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4104456"/>
          </a:xfrm>
        </p:spPr>
        <p:txBody>
          <a:bodyPr/>
          <a:lstStyle/>
          <a:p>
            <a:r>
              <a:rPr lang="ru-RU" dirty="0"/>
              <a:t>Человек путешествующий: дорога в жизни человека</a:t>
            </a:r>
          </a:p>
          <a:p>
            <a:r>
              <a:rPr lang="ru-RU" dirty="0"/>
              <a:t>Цивилизация и технологии — спасение, вызов или трагедия?</a:t>
            </a:r>
          </a:p>
          <a:p>
            <a:r>
              <a:rPr lang="ru-RU" dirty="0"/>
              <a:t>Преступление и наказание — вечная тема</a:t>
            </a:r>
          </a:p>
          <a:p>
            <a:r>
              <a:rPr lang="ru-RU" dirty="0"/>
              <a:t>Книга (музыка, спектакль, фильм) — про меня</a:t>
            </a:r>
          </a:p>
          <a:p>
            <a:r>
              <a:rPr lang="ru-RU" dirty="0"/>
              <a:t>Кому на Руси жить хорошо? — вопрос гражданина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908720"/>
            <a:ext cx="8229600" cy="1143000"/>
          </a:xfrm>
        </p:spPr>
        <p:txBody>
          <a:bodyPr>
            <a:noAutofit/>
          </a:bodyPr>
          <a:lstStyle/>
          <a:p>
            <a:r>
              <a:rPr lang="ru-RU" sz="3700" dirty="0">
                <a:effectLst/>
              </a:rPr>
              <a:t>5 открытых направлений тем итогового сочинения на 2021/22 учебный год</a:t>
            </a:r>
          </a:p>
        </p:txBody>
      </p:sp>
    </p:spTree>
    <p:extLst>
      <p:ext uri="{BB962C8B-B14F-4D97-AF65-F5344CB8AC3E}">
        <p14:creationId xmlns:p14="http://schemas.microsoft.com/office/powerpoint/2010/main" val="25227387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1056</TotalTime>
  <Words>2718</Words>
  <Application>Microsoft Office PowerPoint</Application>
  <PresentationFormat>Экран (4:3)</PresentationFormat>
  <Paragraphs>222</Paragraphs>
  <Slides>47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57" baseType="lpstr">
      <vt:lpstr>Arial</vt:lpstr>
      <vt:lpstr>Calibri</vt:lpstr>
      <vt:lpstr>Futura</vt:lpstr>
      <vt:lpstr>Lucida Sans Unicode</vt:lpstr>
      <vt:lpstr>Times New Roman</vt:lpstr>
      <vt:lpstr>Verdana</vt:lpstr>
      <vt:lpstr>Wingdings</vt:lpstr>
      <vt:lpstr>Wingdings 2</vt:lpstr>
      <vt:lpstr>Wingdings 3</vt:lpstr>
      <vt:lpstr>Открытая</vt:lpstr>
      <vt:lpstr>Порядок проведения итогового сочинения в 2021 году </vt:lpstr>
      <vt:lpstr>Нормативные документы</vt:lpstr>
      <vt:lpstr>Нормативные документы</vt:lpstr>
      <vt:lpstr>Нормативные документы</vt:lpstr>
      <vt:lpstr>Календарь сдачи итогового сочинения (изложения) 2021-2022 учебный год </vt:lpstr>
      <vt:lpstr>Участники итогового сочинения (изложения)</vt:lpstr>
      <vt:lpstr>Вправе участвовать в дополнительные сроки:</vt:lpstr>
      <vt:lpstr>Незачет</vt:lpstr>
      <vt:lpstr>5 открытых направлений тем итогового сочинения на 2021/22 учебный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Участие в итоговом сочинении</vt:lpstr>
      <vt:lpstr>Сроки и продолжительность написания итогового сочинения (изложения)</vt:lpstr>
      <vt:lpstr>Продолжительность написания итогового сочинения (изложения)</vt:lpstr>
      <vt:lpstr>Инструктаж участников итогового сочинения (изложения)  </vt:lpstr>
      <vt:lpstr>Порядок проведения итогового сочинения </vt:lpstr>
      <vt:lpstr>Сроки действия результатов итогового сочинения</vt:lpstr>
      <vt:lpstr>Презентация PowerPoint</vt:lpstr>
      <vt:lpstr>Участникам выдают:</vt:lpstr>
      <vt:lpstr>Порядок проведения сочинения</vt:lpstr>
      <vt:lpstr>Презентация PowerPoint</vt:lpstr>
      <vt:lpstr>Презентация PowerPoint</vt:lpstr>
      <vt:lpstr>На рабочем столе участников итогового сочинения (изложения) находятся:</vt:lpstr>
      <vt:lpstr>Участникам итогового сочинения (изложения) запрещено иметь при себе</vt:lpstr>
      <vt:lpstr>Досрочное  завершение по УП</vt:lpstr>
      <vt:lpstr>Основные правила заполнения бланков итогового сочинения (изложения)</vt:lpstr>
      <vt:lpstr>Презентация PowerPoint</vt:lpstr>
      <vt:lpstr>Категорически запрещается:</vt:lpstr>
      <vt:lpstr>Презентация PowerPoint</vt:lpstr>
      <vt:lpstr>Презентация PowerPoint</vt:lpstr>
      <vt:lpstr>ПОРЯДОК ПРОВЕРКИ ИТОГОВОГО СОЧИНЕНИЯ (ИЗЛОЖЕНИЯ) </vt:lpstr>
      <vt:lpstr>К проверке по пяти критериям оценивания допускаются итоговые сочинения, соответствующие установленным требованиям </vt:lpstr>
      <vt:lpstr>Презентация PowerPoint</vt:lpstr>
      <vt:lpstr>Если итоговое сочинение (изложение) соответствует требованию № 1 и требованию № 2, то  указанное сочинение (изложения) оценивается по пяти критериям. </vt:lpstr>
      <vt:lpstr>Критерии № 1 и № 2 являются основными.  </vt:lpstr>
      <vt:lpstr>ПОВТОРНЫЙ ДОПУСК К СДАЧЕ ИТОГОВОГО СОЧИНЕНИЯ (ИЗЛОЖЕНИЯ)  </vt:lpstr>
      <vt:lpstr>ОЗНАКОМЛЕНИЕ С РЕЗУЛЬТАТАМИ ИТОГОВОГО СОЧИНЕНИЯ (ИЗЛОЖЕНИЯ) И СРОК ДЕЙСТВИЯ ИТОГОВОГО СОЧИНЕНИЯ </vt:lpstr>
      <vt:lpstr>http://ege.edu.ru/</vt:lpstr>
      <vt:lpstr>ПРЕДОСТАВЛЕНИЕ ИТОГОВОГО СОЧИНЕНИЯ В ВУЗЫ В КАЧЕСТВЕ ИНДИВИДУАЛЬНОГО ДОСТИЖЕНИЯ</vt:lpstr>
      <vt:lpstr>Итоговое сочинение: вопросы и ответы </vt:lpstr>
      <vt:lpstr>Презентация PowerPoint</vt:lpstr>
      <vt:lpstr>Презентация PowerPoint</vt:lpstr>
      <vt:lpstr>Презентация PowerPoint</vt:lpstr>
      <vt:lpstr>Спасибо за внимание!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Покровская Людмила Павловна</cp:lastModifiedBy>
  <cp:revision>79</cp:revision>
  <cp:lastPrinted>2019-10-10T13:16:44Z</cp:lastPrinted>
  <dcterms:created xsi:type="dcterms:W3CDTF">2015-11-04T18:12:08Z</dcterms:created>
  <dcterms:modified xsi:type="dcterms:W3CDTF">2021-11-17T06:49:22Z</dcterms:modified>
</cp:coreProperties>
</file>