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2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9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6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7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5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2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4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9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2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BA09C-4F5D-407A-B5D2-281D79F5016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9D970-029E-496F-9EE7-C364899B0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7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3150" cy="1952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729" y="313900"/>
            <a:ext cx="11218460" cy="6114196"/>
          </a:xfrm>
        </p:spPr>
        <p:txBody>
          <a:bodyPr>
            <a:normAutofit/>
          </a:bodyPr>
          <a:lstStyle/>
          <a:p>
            <a:r>
              <a:rPr lang="ru-RU" sz="13000" b="1" i="1" dirty="0">
                <a:solidFill>
                  <a:srgbClr val="0070C0"/>
                </a:solidFill>
              </a:rPr>
              <a:t>ШКОЛЬНАЯ СЛУЖБА </a:t>
            </a:r>
            <a:r>
              <a:rPr lang="ru-RU" sz="13000" b="1" i="1" dirty="0" smtClean="0">
                <a:solidFill>
                  <a:srgbClr val="0070C0"/>
                </a:solidFill>
              </a:rPr>
              <a:t>ПРИМИРЕНИЯ</a:t>
            </a:r>
            <a:endParaRPr lang="ru-RU" sz="13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0" y="4769167"/>
            <a:ext cx="2343150" cy="19526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3081"/>
            <a:ext cx="9144000" cy="5895832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Служба школьной медиации </a:t>
            </a:r>
            <a:endParaRPr lang="ru-RU" sz="5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Служба, созданная в образовательной организации и состоящая из работников образовательной организации, учащихся и их родителей. Прошедших необходимую подготовку и обучение основам метода школьной медиации и медиативного подхода.</a:t>
            </a:r>
            <a:endParaRPr lang="ru-RU" sz="40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86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93"/>
            <a:ext cx="2343150" cy="1952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sz="8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Конституция</a:t>
            </a:r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 Российской Федерации;</a:t>
            </a:r>
            <a:endParaRPr lang="ru-RU" b="0" i="0" dirty="0" smtClean="0">
              <a:solidFill>
                <a:srgbClr val="474A57"/>
              </a:solidFill>
              <a:effectLst/>
              <a:latin typeface="Roboto"/>
            </a:endParaRPr>
          </a:p>
          <a:p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Гражданский </a:t>
            </a:r>
            <a:r>
              <a:rPr lang="ru-RU" b="1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кодекс</a:t>
            </a:r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 Российской Федерации;</a:t>
            </a:r>
            <a:endParaRPr lang="ru-RU" b="0" i="0" dirty="0" smtClean="0">
              <a:solidFill>
                <a:srgbClr val="474A57"/>
              </a:solidFill>
              <a:effectLst/>
              <a:latin typeface="Roboto"/>
            </a:endParaRPr>
          </a:p>
          <a:p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Семейный </a:t>
            </a:r>
            <a:r>
              <a:rPr lang="ru-RU" b="1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кодекс</a:t>
            </a:r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 Российской Федерации;</a:t>
            </a:r>
            <a:endParaRPr lang="ru-RU" b="0" i="0" dirty="0" smtClean="0">
              <a:solidFill>
                <a:srgbClr val="474A57"/>
              </a:solidFill>
              <a:effectLst/>
              <a:latin typeface="Roboto"/>
            </a:endParaRPr>
          </a:p>
          <a:p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Федеральный </a:t>
            </a:r>
            <a:r>
              <a:rPr lang="ru-RU" b="1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закон</a:t>
            </a:r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 от 24 июля 1998 г. N 124-ФЗ "Об основных гарантиях прав ребёнка в Российской Федерации";</a:t>
            </a:r>
            <a:endParaRPr lang="ru-RU" b="0" i="0" dirty="0" smtClean="0">
              <a:solidFill>
                <a:srgbClr val="474A57"/>
              </a:solidFill>
              <a:effectLst/>
              <a:latin typeface="Roboto"/>
            </a:endParaRPr>
          </a:p>
          <a:p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Федеральный </a:t>
            </a:r>
            <a:r>
              <a:rPr lang="ru-RU" b="1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закон</a:t>
            </a:r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 от 29 декабря 2012 г. N 273-ФЗ "Об образовании в Российской Федерации";</a:t>
            </a:r>
            <a:endParaRPr lang="ru-RU" b="0" i="0" dirty="0" smtClean="0">
              <a:solidFill>
                <a:srgbClr val="474A57"/>
              </a:solidFill>
              <a:effectLst/>
              <a:latin typeface="Roboto"/>
            </a:endParaRPr>
          </a:p>
          <a:p>
            <a:r>
              <a:rPr lang="ru-RU" b="1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Конвенция</a:t>
            </a:r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 о правах ребёнка;</a:t>
            </a:r>
            <a:endParaRPr lang="ru-RU" b="0" i="0" dirty="0" smtClean="0">
              <a:solidFill>
                <a:srgbClr val="474A57"/>
              </a:solidFill>
              <a:effectLst/>
              <a:latin typeface="Roboto"/>
            </a:endParaRPr>
          </a:p>
          <a:p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Конвенции о защите прав детей и сотрудничестве, заключённые в г. Гааге, 1980, 1996, 2007 годов;</a:t>
            </a:r>
            <a:endParaRPr lang="ru-RU" b="0" i="0" dirty="0" smtClean="0">
              <a:solidFill>
                <a:srgbClr val="474A57"/>
              </a:solidFill>
              <a:effectLst/>
              <a:latin typeface="Roboto"/>
            </a:endParaRPr>
          </a:p>
          <a:p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Федеральный </a:t>
            </a:r>
            <a:r>
              <a:rPr lang="ru-RU" b="1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закон</a:t>
            </a:r>
            <a:r>
              <a:rPr lang="ru-RU" b="0" i="0" dirty="0" smtClean="0">
                <a:solidFill>
                  <a:srgbClr val="474A57"/>
                </a:solidFill>
                <a:effectLst/>
                <a:latin typeface="Times New Roman" panose="02020603050405020304" pitchFamily="18" charset="0"/>
              </a:rPr>
              <a:t> от 27 июля 2010 г. N 193-ФЗ "Об альтернативной процедуре урегулирования споров с участием посредника (процедуре медиации)</a:t>
            </a:r>
            <a:endParaRPr lang="ru-RU" b="0" i="0" dirty="0" smtClean="0">
              <a:solidFill>
                <a:srgbClr val="474A57"/>
              </a:solidFill>
              <a:effectLst/>
              <a:latin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37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305" y="4723447"/>
            <a:ext cx="2343150" cy="19526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5910"/>
            <a:ext cx="10515600" cy="563105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0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школьной медиации </a:t>
            </a:r>
            <a:endParaRPr lang="ru-RU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нновационный метод, который применяется для разрешений споров и предотвращений конфликтных ситуаций между участники образовательного процесса в качестве современного альтернативного способа разрешения споров.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56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181927"/>
            <a:ext cx="2343150" cy="19526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7922"/>
            <a:ext cx="10515600" cy="539904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МЕДИАЦИЯ</a:t>
            </a:r>
            <a:endParaRPr lang="ru-RU" sz="7200" b="1" i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процесс переговоров с участием третьей стороны, нейтральной стороны. Которая является заинтересованной лишь в том, чтобы стороны разрешили свой спор (конфликт) максимально выгодно для обеих (всех) сторон.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94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505" y="4769167"/>
            <a:ext cx="2343150" cy="19526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3" y="709684"/>
            <a:ext cx="10748748" cy="556828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Медиатор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осредник который управляет переговорами таким образом, что бы стороны пришли к наиболее выгодному и реалистичному соглашению, удовлетворяющему интересам обеих сторон.</a:t>
            </a: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6865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9" y="61033"/>
            <a:ext cx="2343150" cy="19526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520" y="489727"/>
            <a:ext cx="10515600" cy="56719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Документативная база</a:t>
            </a:r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6198" y="2141925"/>
            <a:ext cx="4439603" cy="3329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37" y="2140165"/>
            <a:ext cx="4441613" cy="3331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4585" y="2140164"/>
            <a:ext cx="4441614" cy="33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9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03" y="4905375"/>
            <a:ext cx="2343150" cy="195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68" y="1558289"/>
            <a:ext cx="4970545" cy="42189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9433"/>
            <a:ext cx="10515600" cy="5767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i="1" dirty="0" smtClean="0">
                <a:solidFill>
                  <a:srgbClr val="92D050"/>
                </a:solidFill>
              </a:rPr>
              <a:t>Сертификаты обучения</a:t>
            </a:r>
            <a:endParaRPr lang="ru-RU" sz="7200" b="1" i="1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" y="1558290"/>
            <a:ext cx="4770120" cy="42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0"/>
            <a:ext cx="2341067" cy="19508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8173" y="975444"/>
            <a:ext cx="8720919" cy="532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21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133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Times New Roman</vt:lpstr>
      <vt:lpstr>Тема Office</vt:lpstr>
      <vt:lpstr>ШКОЛЬНАЯ СЛУЖБА ПРИМИРЕНИЯ</vt:lpstr>
      <vt:lpstr>Презентация PowerPoint</vt:lpstr>
      <vt:lpstr>Нормативная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ПРИМЕРЕНИЯ</dc:title>
  <dc:creator>k o</dc:creator>
  <cp:lastModifiedBy>k o</cp:lastModifiedBy>
  <cp:revision>10</cp:revision>
  <dcterms:created xsi:type="dcterms:W3CDTF">2023-03-01T07:45:33Z</dcterms:created>
  <dcterms:modified xsi:type="dcterms:W3CDTF">2023-03-01T10:48:42Z</dcterms:modified>
</cp:coreProperties>
</file>