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70" r:id="rId12"/>
    <p:sldId id="305" r:id="rId13"/>
    <p:sldId id="271" r:id="rId14"/>
    <p:sldId id="272" r:id="rId15"/>
    <p:sldId id="275" r:id="rId16"/>
    <p:sldId id="273" r:id="rId17"/>
    <p:sldId id="274" r:id="rId18"/>
    <p:sldId id="259" r:id="rId19"/>
    <p:sldId id="260" r:id="rId20"/>
    <p:sldId id="276" r:id="rId21"/>
    <p:sldId id="306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61" r:id="rId30"/>
    <p:sldId id="307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  <a:srgbClr val="E7EFE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59048560378952E-2"/>
          <c:y val="3.5326994704491077E-2"/>
          <c:w val="0.90887134762471378"/>
          <c:h val="0.89017072522501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'успеваемость '!$C$15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'!$B$16:$B$18</c:f>
              <c:strCache>
                <c:ptCount val="3"/>
                <c:pt idx="0">
                  <c:v>2020-2022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'успеваемость '!$C$16:$C$18</c:f>
              <c:numCache>
                <c:formatCode>General</c:formatCode>
                <c:ptCount val="3"/>
                <c:pt idx="0">
                  <c:v>839</c:v>
                </c:pt>
                <c:pt idx="1">
                  <c:v>868</c:v>
                </c:pt>
                <c:pt idx="2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D-474A-950D-96655EA10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607744"/>
        <c:axId val="535607088"/>
      </c:barChart>
      <c:catAx>
        <c:axId val="5356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607088"/>
        <c:crosses val="autoZero"/>
        <c:auto val="1"/>
        <c:lblAlgn val="ctr"/>
        <c:lblOffset val="100"/>
        <c:noMultiLvlLbl val="0"/>
      </c:catAx>
      <c:valAx>
        <c:axId val="53560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Выбор  предметов на ОГЭ</a:t>
            </a:r>
          </a:p>
        </c:rich>
      </c:tx>
      <c:layout>
        <c:manualLayout>
          <c:xMode val="edge"/>
          <c:yMode val="edge"/>
          <c:x val="0.38305804556920608"/>
          <c:y val="3.5549304581532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'огэ '!$B$4:$M$4</c:f>
              <c:strCache>
                <c:ptCount val="12"/>
                <c:pt idx="0">
                  <c:v>рус.яз</c:v>
                </c:pt>
                <c:pt idx="1">
                  <c:v>матем</c:v>
                </c:pt>
                <c:pt idx="2">
                  <c:v>англ</c:v>
                </c:pt>
                <c:pt idx="3">
                  <c:v>нем</c:v>
                </c:pt>
                <c:pt idx="4">
                  <c:v>биол</c:v>
                </c:pt>
                <c:pt idx="5">
                  <c:v>гео</c:v>
                </c:pt>
                <c:pt idx="6">
                  <c:v>инф</c:v>
                </c:pt>
                <c:pt idx="7">
                  <c:v>ист</c:v>
                </c:pt>
                <c:pt idx="8">
                  <c:v>общ</c:v>
                </c:pt>
                <c:pt idx="9">
                  <c:v>физ</c:v>
                </c:pt>
                <c:pt idx="10">
                  <c:v>хим</c:v>
                </c:pt>
                <c:pt idx="11">
                  <c:v>лит</c:v>
                </c:pt>
              </c:strCache>
            </c:strRef>
          </c:cat>
          <c:val>
            <c:numRef>
              <c:f>'огэ '!$B$6:$M$6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53.846153846153847</c:v>
                </c:pt>
                <c:pt idx="3">
                  <c:v>1.5384615384615385</c:v>
                </c:pt>
                <c:pt idx="4">
                  <c:v>7.6923076923076925</c:v>
                </c:pt>
                <c:pt idx="5">
                  <c:v>3.0769230769230771</c:v>
                </c:pt>
                <c:pt idx="6">
                  <c:v>36.923076923076927</c:v>
                </c:pt>
                <c:pt idx="7">
                  <c:v>6.1538461538461542</c:v>
                </c:pt>
                <c:pt idx="8">
                  <c:v>58.461538461538467</c:v>
                </c:pt>
                <c:pt idx="9">
                  <c:v>18.461538461538463</c:v>
                </c:pt>
                <c:pt idx="10">
                  <c:v>9.2307692307692317</c:v>
                </c:pt>
                <c:pt idx="11">
                  <c:v>4.6153846153846159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0-47AE-9CCA-C71AD8336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030096"/>
        <c:axId val="100031176"/>
      </c:barChart>
      <c:catAx>
        <c:axId val="1000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31176"/>
        <c:crosses val="autoZero"/>
        <c:auto val="1"/>
        <c:lblAlgn val="ctr"/>
        <c:lblOffset val="100"/>
        <c:noMultiLvlLbl val="0"/>
      </c:catAx>
      <c:valAx>
        <c:axId val="10003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'огэ '!$J$27</c:f>
              <c:strCache>
                <c:ptCount val="1"/>
                <c:pt idx="0">
                  <c:v>Средний балл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'огэ '!$I$28:$I$39</c:f>
              <c:strCache>
                <c:ptCount val="12"/>
                <c:pt idx="0">
                  <c:v>Рус. яз.</c:v>
                </c:pt>
                <c:pt idx="1">
                  <c:v>Матем</c:v>
                </c:pt>
                <c:pt idx="2">
                  <c:v>Химия </c:v>
                </c:pt>
                <c:pt idx="3">
                  <c:v>Биология </c:v>
                </c:pt>
                <c:pt idx="4">
                  <c:v>История </c:v>
                </c:pt>
                <c:pt idx="5">
                  <c:v>Литер </c:v>
                </c:pt>
                <c:pt idx="6">
                  <c:v>Обществ.</c:v>
                </c:pt>
                <c:pt idx="7">
                  <c:v>Физика </c:v>
                </c:pt>
                <c:pt idx="8">
                  <c:v>Иформ.</c:v>
                </c:pt>
                <c:pt idx="9">
                  <c:v>Англ. яз</c:v>
                </c:pt>
                <c:pt idx="10">
                  <c:v>Геогр</c:v>
                </c:pt>
                <c:pt idx="11">
                  <c:v>нем. яз</c:v>
                </c:pt>
              </c:strCache>
            </c:strRef>
          </c:cat>
          <c:val>
            <c:numRef>
              <c:f>'огэ '!$J$28:$J$39</c:f>
              <c:numCache>
                <c:formatCode>General</c:formatCode>
                <c:ptCount val="12"/>
                <c:pt idx="0">
                  <c:v>4.62</c:v>
                </c:pt>
                <c:pt idx="1">
                  <c:v>4</c:v>
                </c:pt>
                <c:pt idx="2">
                  <c:v>4.4400000000000004</c:v>
                </c:pt>
                <c:pt idx="3">
                  <c:v>4.25</c:v>
                </c:pt>
                <c:pt idx="4">
                  <c:v>4</c:v>
                </c:pt>
                <c:pt idx="5">
                  <c:v>4.83</c:v>
                </c:pt>
                <c:pt idx="6">
                  <c:v>4.0999999999999996</c:v>
                </c:pt>
                <c:pt idx="7">
                  <c:v>3.6</c:v>
                </c:pt>
                <c:pt idx="8">
                  <c:v>3.82</c:v>
                </c:pt>
                <c:pt idx="9">
                  <c:v>4.74</c:v>
                </c:pt>
                <c:pt idx="1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A-4E82-A9E8-9DCD4485CD9A}"/>
            </c:ext>
          </c:extLst>
        </c:ser>
        <c:ser>
          <c:idx val="1"/>
          <c:order val="1"/>
          <c:tx>
            <c:strRef>
              <c:f>'огэ '!$K$27</c:f>
              <c:strCache>
                <c:ptCount val="1"/>
                <c:pt idx="0">
                  <c:v>Средний балл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'огэ '!$I$28:$I$39</c:f>
              <c:strCache>
                <c:ptCount val="12"/>
                <c:pt idx="0">
                  <c:v>Рус. яз.</c:v>
                </c:pt>
                <c:pt idx="1">
                  <c:v>Матем</c:v>
                </c:pt>
                <c:pt idx="2">
                  <c:v>Химия </c:v>
                </c:pt>
                <c:pt idx="3">
                  <c:v>Биология </c:v>
                </c:pt>
                <c:pt idx="4">
                  <c:v>История </c:v>
                </c:pt>
                <c:pt idx="5">
                  <c:v>Литер </c:v>
                </c:pt>
                <c:pt idx="6">
                  <c:v>Обществ.</c:v>
                </c:pt>
                <c:pt idx="7">
                  <c:v>Физика </c:v>
                </c:pt>
                <c:pt idx="8">
                  <c:v>Иформ.</c:v>
                </c:pt>
                <c:pt idx="9">
                  <c:v>Англ. яз</c:v>
                </c:pt>
                <c:pt idx="10">
                  <c:v>Геогр</c:v>
                </c:pt>
                <c:pt idx="11">
                  <c:v>нем. яз</c:v>
                </c:pt>
              </c:strCache>
            </c:strRef>
          </c:cat>
          <c:val>
            <c:numRef>
              <c:f>'огэ '!$K$28:$K$39</c:f>
              <c:numCache>
                <c:formatCode>General</c:formatCode>
                <c:ptCount val="12"/>
                <c:pt idx="0">
                  <c:v>4.7</c:v>
                </c:pt>
                <c:pt idx="1">
                  <c:v>4.2</c:v>
                </c:pt>
                <c:pt idx="2">
                  <c:v>4.8</c:v>
                </c:pt>
                <c:pt idx="3">
                  <c:v>4.5999999999999996</c:v>
                </c:pt>
                <c:pt idx="4">
                  <c:v>4.8</c:v>
                </c:pt>
                <c:pt idx="5">
                  <c:v>4.7</c:v>
                </c:pt>
                <c:pt idx="6">
                  <c:v>4.3</c:v>
                </c:pt>
                <c:pt idx="7">
                  <c:v>4.3</c:v>
                </c:pt>
                <c:pt idx="8">
                  <c:v>4.3</c:v>
                </c:pt>
                <c:pt idx="9">
                  <c:v>4.8</c:v>
                </c:pt>
                <c:pt idx="10">
                  <c:v>4.5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3A-4E82-A9E8-9DCD4485C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80368"/>
        <c:axId val="465390808"/>
      </c:barChart>
      <c:catAx>
        <c:axId val="46538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390808"/>
        <c:crosses val="autoZero"/>
        <c:auto val="1"/>
        <c:lblAlgn val="ctr"/>
        <c:lblOffset val="100"/>
        <c:noMultiLvlLbl val="0"/>
      </c:catAx>
      <c:valAx>
        <c:axId val="465390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38036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ЕГЭ!$B$25</c:f>
              <c:strCache>
                <c:ptCount val="1"/>
                <c:pt idx="0">
                  <c:v>2020-2021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ЕГЭ!$C$24:$L$24</c:f>
              <c:strCache>
                <c:ptCount val="10"/>
                <c:pt idx="0">
                  <c:v>Математика базовая</c:v>
                </c:pt>
                <c:pt idx="1">
                  <c:v>Математика профильная</c:v>
                </c:pt>
                <c:pt idx="2">
                  <c:v>Английский</c:v>
                </c:pt>
                <c:pt idx="3">
                  <c:v>История</c:v>
                </c:pt>
                <c:pt idx="4">
                  <c:v>Общество­знание</c:v>
                </c:pt>
                <c:pt idx="5">
                  <c:v>Физика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Информа­тика</c:v>
                </c:pt>
              </c:strCache>
            </c:strRef>
          </c:cat>
          <c:val>
            <c:numRef>
              <c:f>ЕГЭ!$C$25:$L$25</c:f>
              <c:numCache>
                <c:formatCode>0</c:formatCode>
                <c:ptCount val="10"/>
                <c:pt idx="0">
                  <c:v>0.37</c:v>
                </c:pt>
                <c:pt idx="1">
                  <c:v>40</c:v>
                </c:pt>
                <c:pt idx="2">
                  <c:v>42</c:v>
                </c:pt>
                <c:pt idx="3">
                  <c:v>35</c:v>
                </c:pt>
                <c:pt idx="4">
                  <c:v>54</c:v>
                </c:pt>
                <c:pt idx="5">
                  <c:v>10</c:v>
                </c:pt>
                <c:pt idx="6">
                  <c:v>13</c:v>
                </c:pt>
                <c:pt idx="7">
                  <c:v>15</c:v>
                </c:pt>
                <c:pt idx="8">
                  <c:v>10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B-4858-B9EE-91DF82F75F84}"/>
            </c:ext>
          </c:extLst>
        </c:ser>
        <c:ser>
          <c:idx val="1"/>
          <c:order val="1"/>
          <c:tx>
            <c:strRef>
              <c:f>ЕГЭ!$B$26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ЕГЭ!$C$24:$L$24</c:f>
              <c:strCache>
                <c:ptCount val="10"/>
                <c:pt idx="0">
                  <c:v>Математика базовая</c:v>
                </c:pt>
                <c:pt idx="1">
                  <c:v>Математика профильная</c:v>
                </c:pt>
                <c:pt idx="2">
                  <c:v>Английский</c:v>
                </c:pt>
                <c:pt idx="3">
                  <c:v>История</c:v>
                </c:pt>
                <c:pt idx="4">
                  <c:v>Общество­знание</c:v>
                </c:pt>
                <c:pt idx="5">
                  <c:v>Физика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Информа­тика</c:v>
                </c:pt>
              </c:strCache>
            </c:strRef>
          </c:cat>
          <c:val>
            <c:numRef>
              <c:f>ЕГЭ!$C$26:$L$26</c:f>
              <c:numCache>
                <c:formatCode>0</c:formatCode>
                <c:ptCount val="10"/>
                <c:pt idx="0">
                  <c:v>37</c:v>
                </c:pt>
                <c:pt idx="1">
                  <c:v>63</c:v>
                </c:pt>
                <c:pt idx="2">
                  <c:v>54</c:v>
                </c:pt>
                <c:pt idx="3">
                  <c:v>12</c:v>
                </c:pt>
                <c:pt idx="4">
                  <c:v>47</c:v>
                </c:pt>
                <c:pt idx="5">
                  <c:v>21</c:v>
                </c:pt>
                <c:pt idx="6">
                  <c:v>9</c:v>
                </c:pt>
                <c:pt idx="7">
                  <c:v>7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DB-4858-B9EE-91DF82F75F84}"/>
            </c:ext>
          </c:extLst>
        </c:ser>
        <c:ser>
          <c:idx val="2"/>
          <c:order val="2"/>
          <c:tx>
            <c:strRef>
              <c:f>ЕГЭ!$B$27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ЕГЭ!$C$24:$L$24</c:f>
              <c:strCache>
                <c:ptCount val="10"/>
                <c:pt idx="0">
                  <c:v>Математика базовая</c:v>
                </c:pt>
                <c:pt idx="1">
                  <c:v>Математика профильная</c:v>
                </c:pt>
                <c:pt idx="2">
                  <c:v>Английский</c:v>
                </c:pt>
                <c:pt idx="3">
                  <c:v>История</c:v>
                </c:pt>
                <c:pt idx="4">
                  <c:v>Общество­знание</c:v>
                </c:pt>
                <c:pt idx="5">
                  <c:v>Физика</c:v>
                </c:pt>
                <c:pt idx="6">
                  <c:v>Химия</c:v>
                </c:pt>
                <c:pt idx="7">
                  <c:v>Биология</c:v>
                </c:pt>
                <c:pt idx="8">
                  <c:v>Литература</c:v>
                </c:pt>
                <c:pt idx="9">
                  <c:v>Информа­тика</c:v>
                </c:pt>
              </c:strCache>
            </c:strRef>
          </c:cat>
          <c:val>
            <c:numRef>
              <c:f>ЕГЭ!$C$27:$L$27</c:f>
              <c:numCache>
                <c:formatCode>General</c:formatCode>
                <c:ptCount val="10"/>
                <c:pt idx="0">
                  <c:v>51</c:v>
                </c:pt>
                <c:pt idx="1">
                  <c:v>49</c:v>
                </c:pt>
                <c:pt idx="2">
                  <c:v>57</c:v>
                </c:pt>
                <c:pt idx="3">
                  <c:v>19</c:v>
                </c:pt>
                <c:pt idx="4">
                  <c:v>57</c:v>
                </c:pt>
                <c:pt idx="5">
                  <c:v>11</c:v>
                </c:pt>
                <c:pt idx="6">
                  <c:v>8</c:v>
                </c:pt>
                <c:pt idx="7">
                  <c:v>11</c:v>
                </c:pt>
                <c:pt idx="8">
                  <c:v>8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B-4858-B9EE-91DF82F75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2214384"/>
        <c:axId val="542211432"/>
      </c:barChart>
      <c:catAx>
        <c:axId val="5422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211432"/>
        <c:crosses val="autoZero"/>
        <c:auto val="1"/>
        <c:lblAlgn val="ctr"/>
        <c:lblOffset val="100"/>
        <c:noMultiLvlLbl val="0"/>
      </c:catAx>
      <c:valAx>
        <c:axId val="54221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21438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ЕГЭ!$B$38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ЕГЭ!$C$37:$M$37</c:f>
              <c:strCache>
                <c:ptCount val="11"/>
                <c:pt idx="0">
                  <c:v>Рус.яз</c:v>
                </c:pt>
                <c:pt idx="1">
                  <c:v>Матем.проф</c:v>
                </c:pt>
                <c:pt idx="2">
                  <c:v>Матем.базов.</c:v>
                </c:pt>
                <c:pt idx="3">
                  <c:v>англ.яз</c:v>
                </c:pt>
                <c:pt idx="4">
                  <c:v>История</c:v>
                </c:pt>
                <c:pt idx="5">
                  <c:v>Обществ.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Биол.</c:v>
                </c:pt>
                <c:pt idx="9">
                  <c:v>Литер.</c:v>
                </c:pt>
                <c:pt idx="10">
                  <c:v>Информ.</c:v>
                </c:pt>
              </c:strCache>
            </c:strRef>
          </c:cat>
          <c:val>
            <c:numRef>
              <c:f>ЕГЭ!$C$38:$M$38</c:f>
              <c:numCache>
                <c:formatCode>General</c:formatCode>
                <c:ptCount val="11"/>
                <c:pt idx="0">
                  <c:v>83</c:v>
                </c:pt>
                <c:pt idx="1">
                  <c:v>69.2</c:v>
                </c:pt>
                <c:pt idx="3">
                  <c:v>85.6</c:v>
                </c:pt>
                <c:pt idx="4">
                  <c:v>70</c:v>
                </c:pt>
                <c:pt idx="5">
                  <c:v>78.25</c:v>
                </c:pt>
                <c:pt idx="6">
                  <c:v>48.8</c:v>
                </c:pt>
                <c:pt idx="7">
                  <c:v>66.430000000000007</c:v>
                </c:pt>
                <c:pt idx="8">
                  <c:v>58.1</c:v>
                </c:pt>
                <c:pt idx="9">
                  <c:v>81</c:v>
                </c:pt>
                <c:pt idx="10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1-40DA-A3D2-46C5D160B7F8}"/>
            </c:ext>
          </c:extLst>
        </c:ser>
        <c:ser>
          <c:idx val="1"/>
          <c:order val="1"/>
          <c:tx>
            <c:strRef>
              <c:f>ЕГЭ!$B$39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ЕГЭ!$C$37:$M$37</c:f>
              <c:strCache>
                <c:ptCount val="11"/>
                <c:pt idx="0">
                  <c:v>Рус.яз</c:v>
                </c:pt>
                <c:pt idx="1">
                  <c:v>Матем.проф</c:v>
                </c:pt>
                <c:pt idx="2">
                  <c:v>Матем.базов.</c:v>
                </c:pt>
                <c:pt idx="3">
                  <c:v>англ.яз</c:v>
                </c:pt>
                <c:pt idx="4">
                  <c:v>История</c:v>
                </c:pt>
                <c:pt idx="5">
                  <c:v>Обществ.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Биол.</c:v>
                </c:pt>
                <c:pt idx="9">
                  <c:v>Литер.</c:v>
                </c:pt>
                <c:pt idx="10">
                  <c:v>Информ.</c:v>
                </c:pt>
              </c:strCache>
            </c:strRef>
          </c:cat>
          <c:val>
            <c:numRef>
              <c:f>ЕГЭ!$C$39:$M$39</c:f>
              <c:numCache>
                <c:formatCode>General</c:formatCode>
                <c:ptCount val="11"/>
                <c:pt idx="0">
                  <c:v>81.3</c:v>
                </c:pt>
                <c:pt idx="1">
                  <c:v>60.6</c:v>
                </c:pt>
                <c:pt idx="2">
                  <c:v>4.4000000000000004</c:v>
                </c:pt>
                <c:pt idx="3">
                  <c:v>83.6</c:v>
                </c:pt>
                <c:pt idx="4">
                  <c:v>84.6</c:v>
                </c:pt>
                <c:pt idx="5">
                  <c:v>80.7</c:v>
                </c:pt>
                <c:pt idx="6">
                  <c:v>52</c:v>
                </c:pt>
                <c:pt idx="7">
                  <c:v>59</c:v>
                </c:pt>
                <c:pt idx="8">
                  <c:v>58</c:v>
                </c:pt>
                <c:pt idx="9">
                  <c:v>67.400000000000006</c:v>
                </c:pt>
                <c:pt idx="10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B1-40DA-A3D2-46C5D160B7F8}"/>
            </c:ext>
          </c:extLst>
        </c:ser>
        <c:ser>
          <c:idx val="2"/>
          <c:order val="2"/>
          <c:tx>
            <c:strRef>
              <c:f>ЕГЭ!$B$40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ЕГЭ!$C$37:$M$37</c:f>
              <c:strCache>
                <c:ptCount val="11"/>
                <c:pt idx="0">
                  <c:v>Рус.яз</c:v>
                </c:pt>
                <c:pt idx="1">
                  <c:v>Матем.проф</c:v>
                </c:pt>
                <c:pt idx="2">
                  <c:v>Матем.базов.</c:v>
                </c:pt>
                <c:pt idx="3">
                  <c:v>англ.яз</c:v>
                </c:pt>
                <c:pt idx="4">
                  <c:v>История</c:v>
                </c:pt>
                <c:pt idx="5">
                  <c:v>Обществ.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Биол.</c:v>
                </c:pt>
                <c:pt idx="9">
                  <c:v>Литер.</c:v>
                </c:pt>
                <c:pt idx="10">
                  <c:v>Информ.</c:v>
                </c:pt>
              </c:strCache>
            </c:strRef>
          </c:cat>
          <c:val>
            <c:numRef>
              <c:f>ЕГЭ!$C$40:$M$40</c:f>
              <c:numCache>
                <c:formatCode>General</c:formatCode>
                <c:ptCount val="11"/>
                <c:pt idx="0">
                  <c:v>82.3</c:v>
                </c:pt>
                <c:pt idx="1">
                  <c:v>58.7</c:v>
                </c:pt>
                <c:pt idx="2">
                  <c:v>4.5999999999999996</c:v>
                </c:pt>
                <c:pt idx="3">
                  <c:v>72.5</c:v>
                </c:pt>
                <c:pt idx="4">
                  <c:v>74.7</c:v>
                </c:pt>
                <c:pt idx="5">
                  <c:v>76.3</c:v>
                </c:pt>
                <c:pt idx="6">
                  <c:v>60.3</c:v>
                </c:pt>
                <c:pt idx="7">
                  <c:v>46.7</c:v>
                </c:pt>
                <c:pt idx="8">
                  <c:v>50.8</c:v>
                </c:pt>
                <c:pt idx="9">
                  <c:v>77</c:v>
                </c:pt>
                <c:pt idx="1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1-40DA-A3D2-46C5D160B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4254376"/>
        <c:axId val="684248976"/>
        <c:axId val="0"/>
      </c:bar3DChart>
      <c:catAx>
        <c:axId val="6842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248976"/>
        <c:crosses val="autoZero"/>
        <c:auto val="1"/>
        <c:lblAlgn val="ctr"/>
        <c:lblOffset val="100"/>
        <c:noMultiLvlLbl val="0"/>
      </c:catAx>
      <c:valAx>
        <c:axId val="68424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254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ЕГЭ!$C$48</c:f>
              <c:strCache>
                <c:ptCount val="1"/>
                <c:pt idx="0">
                  <c:v>гимназия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ЕГЭ!$B$49:$B$59</c:f>
              <c:strCache>
                <c:ptCount val="11"/>
                <c:pt idx="0">
                  <c:v>Рус.яз</c:v>
                </c:pt>
                <c:pt idx="1">
                  <c:v>Матем.проф</c:v>
                </c:pt>
                <c:pt idx="2">
                  <c:v>Матем.базов.</c:v>
                </c:pt>
                <c:pt idx="3">
                  <c:v>англ.яз</c:v>
                </c:pt>
                <c:pt idx="4">
                  <c:v>История</c:v>
                </c:pt>
                <c:pt idx="5">
                  <c:v>Обществ.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Биол.</c:v>
                </c:pt>
                <c:pt idx="9">
                  <c:v>Литер.</c:v>
                </c:pt>
                <c:pt idx="10">
                  <c:v>Информ.</c:v>
                </c:pt>
              </c:strCache>
            </c:strRef>
          </c:cat>
          <c:val>
            <c:numRef>
              <c:f>ЕГЭ!$C$49:$C$59</c:f>
              <c:numCache>
                <c:formatCode>General</c:formatCode>
                <c:ptCount val="11"/>
                <c:pt idx="0">
                  <c:v>82.3</c:v>
                </c:pt>
                <c:pt idx="1">
                  <c:v>58.7</c:v>
                </c:pt>
                <c:pt idx="2">
                  <c:v>4.5999999999999996</c:v>
                </c:pt>
                <c:pt idx="3">
                  <c:v>72.5</c:v>
                </c:pt>
                <c:pt idx="4">
                  <c:v>74.7</c:v>
                </c:pt>
                <c:pt idx="5">
                  <c:v>76.3</c:v>
                </c:pt>
                <c:pt idx="6">
                  <c:v>60.3</c:v>
                </c:pt>
                <c:pt idx="7">
                  <c:v>46.7</c:v>
                </c:pt>
                <c:pt idx="8">
                  <c:v>50.8</c:v>
                </c:pt>
                <c:pt idx="9">
                  <c:v>77</c:v>
                </c:pt>
                <c:pt idx="1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D-4025-9388-C38C29C87AD8}"/>
            </c:ext>
          </c:extLst>
        </c:ser>
        <c:ser>
          <c:idx val="1"/>
          <c:order val="1"/>
          <c:tx>
            <c:strRef>
              <c:f>ЕГЭ!$D$48</c:f>
              <c:strCache>
                <c:ptCount val="1"/>
                <c:pt idx="0">
                  <c:v>г.о.Самара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ЕГЭ!$B$49:$B$59</c:f>
              <c:strCache>
                <c:ptCount val="11"/>
                <c:pt idx="0">
                  <c:v>Рус.яз</c:v>
                </c:pt>
                <c:pt idx="1">
                  <c:v>Матем.проф</c:v>
                </c:pt>
                <c:pt idx="2">
                  <c:v>Матем.базов.</c:v>
                </c:pt>
                <c:pt idx="3">
                  <c:v>англ.яз</c:v>
                </c:pt>
                <c:pt idx="4">
                  <c:v>История</c:v>
                </c:pt>
                <c:pt idx="5">
                  <c:v>Обществ.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Биол.</c:v>
                </c:pt>
                <c:pt idx="9">
                  <c:v>Литер.</c:v>
                </c:pt>
                <c:pt idx="10">
                  <c:v>Информ.</c:v>
                </c:pt>
              </c:strCache>
            </c:strRef>
          </c:cat>
          <c:val>
            <c:numRef>
              <c:f>ЕГЭ!$D$49:$D$59</c:f>
              <c:numCache>
                <c:formatCode>General</c:formatCode>
                <c:ptCount val="11"/>
                <c:pt idx="0">
                  <c:v>72.8</c:v>
                </c:pt>
                <c:pt idx="1">
                  <c:v>58</c:v>
                </c:pt>
                <c:pt idx="2">
                  <c:v>0</c:v>
                </c:pt>
                <c:pt idx="3">
                  <c:v>71.7</c:v>
                </c:pt>
                <c:pt idx="4">
                  <c:v>61.3</c:v>
                </c:pt>
                <c:pt idx="5">
                  <c:v>65.599999999999994</c:v>
                </c:pt>
                <c:pt idx="6">
                  <c:v>56.6</c:v>
                </c:pt>
                <c:pt idx="7">
                  <c:v>63.4</c:v>
                </c:pt>
                <c:pt idx="8">
                  <c:v>55.2</c:v>
                </c:pt>
                <c:pt idx="9">
                  <c:v>67.400000000000006</c:v>
                </c:pt>
                <c:pt idx="10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D-4025-9388-C38C29C87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022584"/>
        <c:axId val="448024024"/>
        <c:axId val="0"/>
      </c:bar3DChart>
      <c:catAx>
        <c:axId val="44802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024024"/>
        <c:crosses val="autoZero"/>
        <c:auto val="1"/>
        <c:lblAlgn val="ctr"/>
        <c:lblOffset val="100"/>
        <c:noMultiLvlLbl val="0"/>
      </c:catAx>
      <c:valAx>
        <c:axId val="44802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02258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01-4F1F-8648-47C5E8183A9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01-4F1F-8648-47C5E8183A9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поступление!$E$10:$F$10</c:f>
              <c:strCache>
                <c:ptCount val="2"/>
                <c:pt idx="0">
                  <c:v>на бюджетной основе  </c:v>
                </c:pt>
                <c:pt idx="1">
                  <c:v>на коммерческой основе </c:v>
                </c:pt>
              </c:strCache>
            </c:strRef>
          </c:cat>
          <c:val>
            <c:numRef>
              <c:f>поступление!$E$11:$F$11</c:f>
              <c:numCache>
                <c:formatCode>General</c:formatCode>
                <c:ptCount val="2"/>
                <c:pt idx="0">
                  <c:v>22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1-4F1F-8648-47C5E8183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BF-4D53-95A9-1179864E6B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BF-4D53-95A9-1179864E6B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BF-4D53-95A9-1179864E6B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BF-4D53-95A9-1179864E6B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BF-4D53-95A9-1179864E6B0C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41842925507418"/>
                      <c:h val="0.12190746633451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BF-4D53-95A9-1179864E6B0C}"/>
                </c:ext>
              </c:extLst>
            </c:dLbl>
            <c:dLbl>
              <c:idx val="1"/>
              <c:layout>
                <c:manualLayout>
                  <c:x val="-4.6620435569022942E-2"/>
                  <c:y val="-1.4351946338637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BF-4D53-95A9-1179864E6B0C}"/>
                </c:ext>
              </c:extLst>
            </c:dLbl>
            <c:dLbl>
              <c:idx val="2"/>
              <c:layout>
                <c:manualLayout>
                  <c:x val="-6.0747729047501454E-2"/>
                  <c:y val="6.0278174622278247E-2"/>
                </c:manualLayout>
              </c:layout>
              <c:tx>
                <c:rich>
                  <a:bodyPr/>
                  <a:lstStyle/>
                  <a:p>
                    <a:fld id="{936C10CA-5ECB-44CA-8352-DEE06B0039F1}" type="CATEGORYNAME">
                      <a:rPr lang="ru-RU"/>
                      <a:pPr/>
                      <a:t>[ИМЯ КАТЕГОРИИ]</a:t>
                    </a:fld>
                    <a:fld id="{A08A8454-262B-41F7-B88E-ABC1EF0DC63D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30201054104622"/>
                      <c:h val="0.164523706364150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BF-4D53-95A9-1179864E6B0C}"/>
                </c:ext>
              </c:extLst>
            </c:dLbl>
            <c:dLbl>
              <c:idx val="3"/>
              <c:layout>
                <c:manualLayout>
                  <c:x val="-3.9556733210080068E-2"/>
                  <c:y val="2.1527919507956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820784415804"/>
                      <c:h val="0.133286638654379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0BF-4D53-95A9-1179864E6B0C}"/>
                </c:ext>
              </c:extLst>
            </c:dLbl>
            <c:dLbl>
              <c:idx val="4"/>
              <c:layout>
                <c:manualLayout>
                  <c:x val="3.6409290646578774E-2"/>
                  <c:y val="-1.0582010582010581E-2"/>
                </c:manualLayout>
              </c:layout>
              <c:tx>
                <c:rich>
                  <a:bodyPr/>
                  <a:lstStyle/>
                  <a:p>
                    <a:fld id="{451FEC71-FA02-443D-8BC1-818A9A95D057}" type="CATEGORYNAME">
                      <a:rPr lang="ru-RU"/>
                      <a:pPr/>
                      <a:t>[ИМЯ КАТЕГОРИИ]</a:t>
                    </a:fld>
                    <a:fld id="{00E33B1D-F7BD-49C9-8B9E-85016025B4B0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54267439733871E-2"/>
                      <c:h val="0.1325127692371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BF-4D53-95A9-1179864E6B0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поступление!$J$16:$N$16</c:f>
              <c:strCache>
                <c:ptCount val="5"/>
                <c:pt idx="0">
                  <c:v>Самара</c:v>
                </c:pt>
                <c:pt idx="1">
                  <c:v>Москва
 </c:v>
                </c:pt>
                <c:pt idx="2">
                  <c:v>Санкт-Петербург 
 </c:v>
                </c:pt>
                <c:pt idx="3">
                  <c:v>Казань</c:v>
                </c:pt>
                <c:pt idx="4">
                  <c:v>ССУЗы 
</c:v>
                </c:pt>
              </c:strCache>
            </c:strRef>
          </c:cat>
          <c:val>
            <c:numRef>
              <c:f>поступление!$J$17:$N$17</c:f>
              <c:numCache>
                <c:formatCode>0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BF-4D53-95A9-1179864E6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76-4002-816F-590D5ED525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76-4002-816F-590D5ED525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76-4002-816F-590D5ED525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76-4002-816F-590D5ED525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76-4002-816F-590D5ED525C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076-4002-816F-590D5ED525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076-4002-816F-590D5ED525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076-4002-816F-590D5ED525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076-4002-816F-590D5ED525C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076-4002-816F-590D5ED525C7}"/>
              </c:ext>
            </c:extLst>
          </c:dPt>
          <c:dLbls>
            <c:dLbl>
              <c:idx val="0"/>
              <c:layout>
                <c:manualLayout>
                  <c:x val="-0.11084216324811251"/>
                  <c:y val="-0.114441919164503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76-4002-816F-590D5ED525C7}"/>
                </c:ext>
              </c:extLst>
            </c:dLbl>
            <c:dLbl>
              <c:idx val="1"/>
              <c:layout>
                <c:manualLayout>
                  <c:x val="-9.391212929659512E-3"/>
                  <c:y val="-5.29831399642374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76-4002-816F-590D5ED525C7}"/>
                </c:ext>
              </c:extLst>
            </c:dLbl>
            <c:dLbl>
              <c:idx val="2"/>
              <c:layout>
                <c:manualLayout>
                  <c:x val="-6.6029112616067046E-2"/>
                  <c:y val="-2.332232953956156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3868312757198"/>
                      <c:h val="0.169930422236610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76-4002-816F-590D5ED525C7}"/>
                </c:ext>
              </c:extLst>
            </c:dLbl>
            <c:dLbl>
              <c:idx val="3"/>
              <c:layout>
                <c:manualLayout>
                  <c:x val="1.3177365175033312E-5"/>
                  <c:y val="-5.4977312904514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4336649276862"/>
                      <c:h val="7.03190237815460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76-4002-816F-590D5ED525C7}"/>
                </c:ext>
              </c:extLst>
            </c:dLbl>
            <c:dLbl>
              <c:idx val="4"/>
              <c:layout>
                <c:manualLayout>
                  <c:x val="3.3927754915409236E-3"/>
                  <c:y val="-3.153278743243708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76-4002-816F-590D5ED525C7}"/>
                </c:ext>
              </c:extLst>
            </c:dLbl>
            <c:dLbl>
              <c:idx val="6"/>
              <c:layout>
                <c:manualLayout>
                  <c:x val="-5.4615642180529902E-2"/>
                  <c:y val="-6.354650479209020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76-4002-816F-590D5ED525C7}"/>
                </c:ext>
              </c:extLst>
            </c:dLbl>
            <c:dLbl>
              <c:idx val="7"/>
              <c:layout>
                <c:manualLayout>
                  <c:x val="-2.1203172648686403E-2"/>
                  <c:y val="-6.794232444382961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76-4002-816F-590D5ED525C7}"/>
                </c:ext>
              </c:extLst>
            </c:dLbl>
            <c:dLbl>
              <c:idx val="8"/>
              <c:layout>
                <c:manualLayout>
                  <c:x val="3.4724144732410284E-2"/>
                  <c:y val="-2.25755744022613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76-4002-816F-590D5ED52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поступление!$A$35:$A$44</c:f>
              <c:strCache>
                <c:ptCount val="10"/>
                <c:pt idx="0">
                  <c:v>СОЦИАЛЬНЫЕ НАУКИ</c:v>
                </c:pt>
                <c:pt idx="1">
                  <c:v>ЭКОНОМИКА И УПРАВЛЕНИЕ</c:v>
                </c:pt>
                <c:pt idx="2">
                  <c:v>ИНФОРМАЦИОННАЯ БЕЗОПАСНОСТЬ. ИНФОРМАТИКА И ВЫЧИСЛИТЕЛЬНАЯ ТЕХНИКА</c:v>
                </c:pt>
                <c:pt idx="3">
                  <c:v>ОБРАЗОВАНИЕ И ПЕДАГОГИКА</c:v>
                </c:pt>
                <c:pt idx="4">
                  <c:v>ЗДРАВООХРАНЕНИЕ</c:v>
                </c:pt>
                <c:pt idx="5">
                  <c:v>СФЕРА ОБСЛУЖИВАНИЯ</c:v>
                </c:pt>
                <c:pt idx="6">
                  <c:v>ЭНЕРГЕТИКА</c:v>
                </c:pt>
                <c:pt idx="7">
                  <c:v>АРХИТЕКТУРА И СТРОИТЕЛЬСТВО</c:v>
                </c:pt>
                <c:pt idx="8">
                  <c:v>ТРАНСПОРТНЫЕ СРЕДСТВА</c:v>
                </c:pt>
                <c:pt idx="9">
                  <c:v>ЭЛЕКТРОННАЯ ТЕХНИКА, РАДИОТЕХНИКА И СВЯЗЬ</c:v>
                </c:pt>
              </c:strCache>
            </c:strRef>
          </c:cat>
          <c:val>
            <c:numRef>
              <c:f>поступление!$B$35:$B$44</c:f>
              <c:numCache>
                <c:formatCode>General</c:formatCode>
                <c:ptCount val="10"/>
                <c:pt idx="0">
                  <c:v>13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76-4002-816F-590D5ED525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F3BD-7139-45D4-9AC8-4AD83FA87779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F2507-2F2E-4325-A635-03902778E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3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F2507-2F2E-4325-A635-03902778E2F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0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2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7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6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1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9E5E-C25A-4E40-881B-6AB50C59740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7AA7-9E87-4FA3-9ACD-4AECA23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2EF6-6399-219F-23B2-E952F4B4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ru-RU" sz="5200" b="1" dirty="0">
                <a:solidFill>
                  <a:schemeClr val="tx2"/>
                </a:solidFill>
              </a:rPr>
              <a:t>Итоги</a:t>
            </a:r>
            <a:br>
              <a:rPr lang="ru-RU" sz="5200" b="1" dirty="0">
                <a:solidFill>
                  <a:schemeClr val="tx2"/>
                </a:solidFill>
              </a:rPr>
            </a:br>
            <a:r>
              <a:rPr lang="ru-RU" sz="5200" b="1" dirty="0">
                <a:solidFill>
                  <a:schemeClr val="tx2"/>
                </a:solidFill>
              </a:rPr>
              <a:t> 2022-2023 учебного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3A5AE-BD8A-023E-F079-068FEA788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ru-RU" sz="2800"/>
              <a:t>Покровская Л.П., заместитель директора по УВР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07AC2A-8240-EBE2-4CA0-218A2A91A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1" y="158831"/>
            <a:ext cx="2559851" cy="19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D39CA-AC4D-455D-923D-B2252631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Динамика качества знаний учащихся по классам (в %)  (10-11классы)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5FF326F-5487-4E1C-8BB7-DD96FFAE0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030422"/>
              </p:ext>
            </p:extLst>
          </p:nvPr>
        </p:nvGraphicFramePr>
        <p:xfrm>
          <a:off x="475014" y="2248442"/>
          <a:ext cx="10129652" cy="4469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334">
                  <a:extLst>
                    <a:ext uri="{9D8B030D-6E8A-4147-A177-3AD203B41FA5}">
                      <a16:colId xmlns:a16="http://schemas.microsoft.com/office/drawing/2014/main" val="2497014317"/>
                    </a:ext>
                  </a:extLst>
                </a:gridCol>
                <a:gridCol w="3557321">
                  <a:extLst>
                    <a:ext uri="{9D8B030D-6E8A-4147-A177-3AD203B41FA5}">
                      <a16:colId xmlns:a16="http://schemas.microsoft.com/office/drawing/2014/main" val="2933581823"/>
                    </a:ext>
                  </a:extLst>
                </a:gridCol>
                <a:gridCol w="1362231">
                  <a:extLst>
                    <a:ext uri="{9D8B030D-6E8A-4147-A177-3AD203B41FA5}">
                      <a16:colId xmlns:a16="http://schemas.microsoft.com/office/drawing/2014/main" val="2752167894"/>
                    </a:ext>
                  </a:extLst>
                </a:gridCol>
                <a:gridCol w="1446922">
                  <a:extLst>
                    <a:ext uri="{9D8B030D-6E8A-4147-A177-3AD203B41FA5}">
                      <a16:colId xmlns:a16="http://schemas.microsoft.com/office/drawing/2014/main" val="1417947220"/>
                    </a:ext>
                  </a:extLst>
                </a:gridCol>
                <a:gridCol w="1446922">
                  <a:extLst>
                    <a:ext uri="{9D8B030D-6E8A-4147-A177-3AD203B41FA5}">
                      <a16:colId xmlns:a16="http://schemas.microsoft.com/office/drawing/2014/main" val="1188558226"/>
                    </a:ext>
                  </a:extLst>
                </a:gridCol>
                <a:gridCol w="1446922">
                  <a:extLst>
                    <a:ext uri="{9D8B030D-6E8A-4147-A177-3AD203B41FA5}">
                      <a16:colId xmlns:a16="http://schemas.microsoft.com/office/drawing/2014/main" val="2311033684"/>
                    </a:ext>
                  </a:extLst>
                </a:gridCol>
              </a:tblGrid>
              <a:tr h="3700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Классный руководитель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Качество знаний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Динамика  по сравнению с прошлым уч годом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extLst>
                  <a:ext uri="{0D108BD9-81ED-4DB2-BD59-A6C34878D82A}">
                    <a16:rowId xmlns:a16="http://schemas.microsoft.com/office/drawing/2014/main" val="2240704230"/>
                  </a:ext>
                </a:extLst>
              </a:tr>
              <a:tr h="139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2020-2021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2021-2022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2022-2023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24896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Херсонская Инна Александровна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-13,7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334972107"/>
                  </a:ext>
                </a:extLst>
              </a:tr>
              <a:tr h="512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Рыбалкина Оксана Александровна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-5,5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3220987042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Видинеева Данута Семеновна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-3,7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3070926179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Сипатова</a:t>
                      </a:r>
                      <a:r>
                        <a:rPr lang="ru-RU" sz="1800" dirty="0">
                          <a:effectLst/>
                        </a:rPr>
                        <a:t> Марина Вадимовна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310693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8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FEC71B-70D9-43A3-8A1A-75E7063A2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372857"/>
              </p:ext>
            </p:extLst>
          </p:nvPr>
        </p:nvGraphicFramePr>
        <p:xfrm>
          <a:off x="1634835" y="264907"/>
          <a:ext cx="8364187" cy="538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883">
                  <a:extLst>
                    <a:ext uri="{9D8B030D-6E8A-4147-A177-3AD203B41FA5}">
                      <a16:colId xmlns:a16="http://schemas.microsoft.com/office/drawing/2014/main" val="320601100"/>
                    </a:ext>
                  </a:extLst>
                </a:gridCol>
                <a:gridCol w="3584652">
                  <a:extLst>
                    <a:ext uri="{9D8B030D-6E8A-4147-A177-3AD203B41FA5}">
                      <a16:colId xmlns:a16="http://schemas.microsoft.com/office/drawing/2014/main" val="3894796774"/>
                    </a:ext>
                  </a:extLst>
                </a:gridCol>
                <a:gridCol w="3584652">
                  <a:extLst>
                    <a:ext uri="{9D8B030D-6E8A-4147-A177-3AD203B41FA5}">
                      <a16:colId xmlns:a16="http://schemas.microsoft.com/office/drawing/2014/main" val="3219043911"/>
                    </a:ext>
                  </a:extLst>
                </a:gridCol>
              </a:tblGrid>
              <a:tr h="3517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Успевают на «5»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Успевают на «5»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4691502"/>
                  </a:ext>
                </a:extLst>
              </a:tr>
              <a:tr h="2807605">
                <a:tc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10А-Михайлина Анна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10А-Пустошкина Елизавета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10А-Романовская Анастасия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10А-Саплинова Арина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10А-Херсонский Марк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10А-Черникова Софья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10Б-Илларионова Милана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10Б-Каримова Амина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11А-Дворянчиков Илья</a:t>
                      </a:r>
                    </a:p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11А-Метелкина Екатерина</a:t>
                      </a:r>
                    </a:p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11Б-Круглова Анастасия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4461069"/>
                  </a:ext>
                </a:extLst>
              </a:tr>
              <a:tr h="3517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Потенциальные отличники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Потенциальные отличники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017586"/>
                  </a:ext>
                </a:extLst>
              </a:tr>
              <a:tr h="69284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effectLst/>
                        </a:rPr>
                        <a:t>10А-Лебедь Софья: </a:t>
                      </a:r>
                      <a:r>
                        <a:rPr lang="ru-RU" sz="2000" b="0" u="none" strike="noStrike" dirty="0" err="1">
                          <a:effectLst/>
                        </a:rPr>
                        <a:t>Матем</a:t>
                      </a:r>
                      <a:r>
                        <a:rPr lang="ru-RU" sz="2000" b="0" u="none" strike="noStrike" dirty="0">
                          <a:effectLst/>
                        </a:rPr>
                        <a:t>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11А-Сурская Анастасия: Общ.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3178216"/>
                  </a:ext>
                </a:extLst>
              </a:tr>
              <a:tr h="827542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effectLst/>
                        </a:rPr>
                        <a:t>10А-Халиуллова Амира: Ист.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11Б-Петрухина Полина: Право</a:t>
                      </a:r>
                    </a:p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1457018"/>
                  </a:ext>
                </a:extLst>
              </a:tr>
              <a:tr h="35175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u="none" strike="noStrike" dirty="0">
                          <a:effectLst/>
                        </a:rPr>
                        <a:t>10Б-Чуркина Татьяна: Инф.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884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4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A669-8D29-3AE4-7190-E29B609B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Результаты ОГЭ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A02EA-4EC1-FCAA-C9A1-E776197A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1" y="1697277"/>
            <a:ext cx="2933157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43588-E589-4294-63D6-3BF1E6D3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77"/>
            <a:ext cx="1496291" cy="11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72375-BFD7-7BF5-766F-AEF03B86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Выбор предметов  на ОГЭ в 2023 году (в %)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0CD62AA-23C7-6A9D-51CE-F17F92E98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768955"/>
              </p:ext>
            </p:extLst>
          </p:nvPr>
        </p:nvGraphicFramePr>
        <p:xfrm>
          <a:off x="1648530" y="1690688"/>
          <a:ext cx="7922982" cy="464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85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21C3E-723A-6EEC-09D3-C610484A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2" y="63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ОГЭ-2023.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5DA9B36-AE12-5A51-F78B-DA733AF0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83534"/>
              </p:ext>
            </p:extLst>
          </p:nvPr>
        </p:nvGraphicFramePr>
        <p:xfrm>
          <a:off x="605642" y="1389413"/>
          <a:ext cx="9143999" cy="5094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491">
                  <a:extLst>
                    <a:ext uri="{9D8B030D-6E8A-4147-A177-3AD203B41FA5}">
                      <a16:colId xmlns:a16="http://schemas.microsoft.com/office/drawing/2014/main" val="483946471"/>
                    </a:ext>
                  </a:extLst>
                </a:gridCol>
                <a:gridCol w="1666627">
                  <a:extLst>
                    <a:ext uri="{9D8B030D-6E8A-4147-A177-3AD203B41FA5}">
                      <a16:colId xmlns:a16="http://schemas.microsoft.com/office/drawing/2014/main" val="2546882719"/>
                    </a:ext>
                  </a:extLst>
                </a:gridCol>
                <a:gridCol w="1346768">
                  <a:extLst>
                    <a:ext uri="{9D8B030D-6E8A-4147-A177-3AD203B41FA5}">
                      <a16:colId xmlns:a16="http://schemas.microsoft.com/office/drawing/2014/main" val="765058113"/>
                    </a:ext>
                  </a:extLst>
                </a:gridCol>
                <a:gridCol w="1346768">
                  <a:extLst>
                    <a:ext uri="{9D8B030D-6E8A-4147-A177-3AD203B41FA5}">
                      <a16:colId xmlns:a16="http://schemas.microsoft.com/office/drawing/2014/main" val="1608519979"/>
                    </a:ext>
                  </a:extLst>
                </a:gridCol>
                <a:gridCol w="1346768">
                  <a:extLst>
                    <a:ext uri="{9D8B030D-6E8A-4147-A177-3AD203B41FA5}">
                      <a16:colId xmlns:a16="http://schemas.microsoft.com/office/drawing/2014/main" val="1173110961"/>
                    </a:ext>
                  </a:extLst>
                </a:gridCol>
                <a:gridCol w="1349577">
                  <a:extLst>
                    <a:ext uri="{9D8B030D-6E8A-4147-A177-3AD203B41FA5}">
                      <a16:colId xmlns:a16="http://schemas.microsoft.com/office/drawing/2014/main" val="1871328040"/>
                    </a:ext>
                  </a:extLst>
                </a:gridCol>
              </a:tblGrid>
              <a:tr h="885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участников ОГЭ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Кол-во 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Кол-во 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Средний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572790"/>
                  </a:ext>
                </a:extLst>
              </a:tr>
              <a:tr h="61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514615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4,2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5347705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Химия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6961137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4,6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8201028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История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7771399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Литература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4,7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7130945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Обществ.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1640118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9111988"/>
                  </a:ext>
                </a:extLst>
              </a:tr>
              <a:tr h="61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0657011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Англ. 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128515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4,5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9007124"/>
                  </a:ext>
                </a:extLst>
              </a:tr>
              <a:tr h="298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Нем.яз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5,0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017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1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25F37-41E8-F032-7B80-C3BDFA98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Доля (%) участников, получивших отметки </a:t>
            </a:r>
            <a:br>
              <a:rPr lang="ru-RU" sz="4900" b="1" dirty="0"/>
            </a:br>
            <a:r>
              <a:rPr lang="ru-RU" sz="4900" b="1" dirty="0"/>
              <a:t>«4» и «5»  (качество обучения)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D8EA3F-BD64-3340-47DD-E67ACC4AE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284765"/>
              </p:ext>
            </p:extLst>
          </p:nvPr>
        </p:nvGraphicFramePr>
        <p:xfrm>
          <a:off x="1258784" y="1344687"/>
          <a:ext cx="8942120" cy="5152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392">
                  <a:extLst>
                    <a:ext uri="{9D8B030D-6E8A-4147-A177-3AD203B41FA5}">
                      <a16:colId xmlns:a16="http://schemas.microsoft.com/office/drawing/2014/main" val="3084580978"/>
                    </a:ext>
                  </a:extLst>
                </a:gridCol>
                <a:gridCol w="1722000">
                  <a:extLst>
                    <a:ext uri="{9D8B030D-6E8A-4147-A177-3AD203B41FA5}">
                      <a16:colId xmlns:a16="http://schemas.microsoft.com/office/drawing/2014/main" val="1506108178"/>
                    </a:ext>
                  </a:extLst>
                </a:gridCol>
                <a:gridCol w="2541894">
                  <a:extLst>
                    <a:ext uri="{9D8B030D-6E8A-4147-A177-3AD203B41FA5}">
                      <a16:colId xmlns:a16="http://schemas.microsoft.com/office/drawing/2014/main" val="4260969932"/>
                    </a:ext>
                  </a:extLst>
                </a:gridCol>
                <a:gridCol w="2643834">
                  <a:extLst>
                    <a:ext uri="{9D8B030D-6E8A-4147-A177-3AD203B41FA5}">
                      <a16:colId xmlns:a16="http://schemas.microsoft.com/office/drawing/2014/main" val="334095497"/>
                    </a:ext>
                  </a:extLst>
                </a:gridCol>
              </a:tblGrid>
              <a:tr h="132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 (%) участников, получивших отметку «2»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 (%) участников, получивших отметки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«4» и «5»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(качество обучения)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 (%) участников, получивших отметки «3», «4» и «5» (уровень обученности)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7623833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98,46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extLst>
                  <a:ext uri="{0D108BD9-81ED-4DB2-BD59-A6C34878D82A}">
                    <a16:rowId xmlns:a16="http://schemas.microsoft.com/office/drawing/2014/main" val="4063410886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84,62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1755896059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Химия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974673876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908211226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История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1433272530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Литература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4164134930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Обществ.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84,21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2360621242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2532197659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87,50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4247021259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Англ. 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97,14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3294505436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4173954121"/>
                  </a:ext>
                </a:extLst>
              </a:tr>
              <a:tr h="319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нем. 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7" marR="65947" marT="0" marB="0"/>
                </a:tc>
                <a:extLst>
                  <a:ext uri="{0D108BD9-81ED-4DB2-BD59-A6C34878D82A}">
                    <a16:rowId xmlns:a16="http://schemas.microsoft.com/office/drawing/2014/main" val="66952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1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E2B8C-C16A-3F35-618C-BBD7EDC4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 ОГЭ за 2022 и 2023 год.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3295C58-3248-D855-8D58-A14298690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385807"/>
              </p:ext>
            </p:extLst>
          </p:nvPr>
        </p:nvGraphicFramePr>
        <p:xfrm>
          <a:off x="641266" y="1211283"/>
          <a:ext cx="9524012" cy="516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35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4001E-F268-EDCD-153E-5668A145B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381" y="151370"/>
            <a:ext cx="12219709" cy="751155"/>
          </a:xfrm>
        </p:spPr>
        <p:txBody>
          <a:bodyPr/>
          <a:lstStyle/>
          <a:p>
            <a:r>
              <a:rPr lang="ru-RU" b="1" dirty="0"/>
              <a:t>Соответствие годовых и экзаменационных отметок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521F29-B3CA-E22A-86CF-A16204BFA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970866"/>
              </p:ext>
            </p:extLst>
          </p:nvPr>
        </p:nvGraphicFramePr>
        <p:xfrm>
          <a:off x="617516" y="752537"/>
          <a:ext cx="9452758" cy="5767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422">
                  <a:extLst>
                    <a:ext uri="{9D8B030D-6E8A-4147-A177-3AD203B41FA5}">
                      <a16:colId xmlns:a16="http://schemas.microsoft.com/office/drawing/2014/main" val="1595443672"/>
                    </a:ext>
                  </a:extLst>
                </a:gridCol>
                <a:gridCol w="1182130">
                  <a:extLst>
                    <a:ext uri="{9D8B030D-6E8A-4147-A177-3AD203B41FA5}">
                      <a16:colId xmlns:a16="http://schemas.microsoft.com/office/drawing/2014/main" val="1928736568"/>
                    </a:ext>
                  </a:extLst>
                </a:gridCol>
                <a:gridCol w="1029340">
                  <a:extLst>
                    <a:ext uri="{9D8B030D-6E8A-4147-A177-3AD203B41FA5}">
                      <a16:colId xmlns:a16="http://schemas.microsoft.com/office/drawing/2014/main" val="1221249394"/>
                    </a:ext>
                  </a:extLst>
                </a:gridCol>
                <a:gridCol w="873234">
                  <a:extLst>
                    <a:ext uri="{9D8B030D-6E8A-4147-A177-3AD203B41FA5}">
                      <a16:colId xmlns:a16="http://schemas.microsoft.com/office/drawing/2014/main" val="1507156324"/>
                    </a:ext>
                  </a:extLst>
                </a:gridCol>
                <a:gridCol w="960558">
                  <a:extLst>
                    <a:ext uri="{9D8B030D-6E8A-4147-A177-3AD203B41FA5}">
                      <a16:colId xmlns:a16="http://schemas.microsoft.com/office/drawing/2014/main" val="137611000"/>
                    </a:ext>
                  </a:extLst>
                </a:gridCol>
                <a:gridCol w="916896">
                  <a:extLst>
                    <a:ext uri="{9D8B030D-6E8A-4147-A177-3AD203B41FA5}">
                      <a16:colId xmlns:a16="http://schemas.microsoft.com/office/drawing/2014/main" val="3066105575"/>
                    </a:ext>
                  </a:extLst>
                </a:gridCol>
                <a:gridCol w="1058631">
                  <a:extLst>
                    <a:ext uri="{9D8B030D-6E8A-4147-A177-3AD203B41FA5}">
                      <a16:colId xmlns:a16="http://schemas.microsoft.com/office/drawing/2014/main" val="3939315434"/>
                    </a:ext>
                  </a:extLst>
                </a:gridCol>
                <a:gridCol w="1757547">
                  <a:extLst>
                    <a:ext uri="{9D8B030D-6E8A-4147-A177-3AD203B41FA5}">
                      <a16:colId xmlns:a16="http://schemas.microsoft.com/office/drawing/2014/main" val="3612352586"/>
                    </a:ext>
                  </a:extLst>
                </a:gridCol>
              </a:tblGrid>
              <a:tr h="77120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 уровне годовой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Выше годовой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Ниже годовой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01969"/>
                  </a:ext>
                </a:extLst>
              </a:tr>
              <a:tr h="584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4827"/>
                  </a:ext>
                </a:extLst>
              </a:tr>
              <a:tr h="584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Русский язык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27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41,5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55,4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344"/>
                  </a:ext>
                </a:extLst>
              </a:tr>
              <a:tr h="584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Математика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33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50,8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35,4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13,8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82060"/>
                  </a:ext>
                </a:extLst>
              </a:tr>
              <a:tr h="28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Химия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83,3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16,7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47177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Биология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000016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История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75,0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25,0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62925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Литература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66,7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33,33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65245"/>
                  </a:ext>
                </a:extLst>
              </a:tr>
              <a:tr h="28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Обществ.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23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36,8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569013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66,7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25,0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59574"/>
                  </a:ext>
                </a:extLst>
              </a:tr>
              <a:tr h="584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15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62,5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33,3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17435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Англ. 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22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62,9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34,3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0631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География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57337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Нем.яз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5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9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704CB-045A-57C6-8035-EF40FB26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F4E38-86ED-A1A1-43A6-047F42E6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A286C-0375-B8AA-7BD8-D43C3E4F1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3" t="9931" r="21202" b="4589"/>
          <a:stretch/>
        </p:blipFill>
        <p:spPr>
          <a:xfrm>
            <a:off x="95003" y="182273"/>
            <a:ext cx="8218053" cy="6551036"/>
          </a:xfrm>
          <a:prstGeom prst="rect">
            <a:avLst/>
          </a:prstGeom>
        </p:spPr>
      </p:pic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0BF59397-330F-97F6-895F-7201ED7B8A0D}"/>
              </a:ext>
            </a:extLst>
          </p:cNvPr>
          <p:cNvSpPr/>
          <p:nvPr/>
        </p:nvSpPr>
        <p:spPr>
          <a:xfrm>
            <a:off x="8087424" y="3543300"/>
            <a:ext cx="1543463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FBC85B-7BB3-0742-CCCA-969DEDFF2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84" y="4512624"/>
            <a:ext cx="4535794" cy="23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69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30EF9-BD5D-F694-FFDC-300E114F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718" y="365125"/>
            <a:ext cx="332608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EFEA01-BBD3-F96B-94ED-45431D11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1" t="11429" r="21883" b="5324"/>
          <a:stretch/>
        </p:blipFill>
        <p:spPr>
          <a:xfrm>
            <a:off x="1" y="-35962"/>
            <a:ext cx="8027718" cy="6891705"/>
          </a:xfrm>
          <a:prstGeom prst="rect">
            <a:avLst/>
          </a:prstGeom>
        </p:spPr>
      </p:pic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ACA9C7BD-BE39-E72A-87EB-1B0A50EBDFDB}"/>
              </a:ext>
            </a:extLst>
          </p:cNvPr>
          <p:cNvSpPr/>
          <p:nvPr/>
        </p:nvSpPr>
        <p:spPr>
          <a:xfrm>
            <a:off x="7873669" y="5965866"/>
            <a:ext cx="1543463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DD4C2E-3DB1-41C1-7C8D-9977BE810E76}"/>
              </a:ext>
            </a:extLst>
          </p:cNvPr>
          <p:cNvSpPr/>
          <p:nvPr/>
        </p:nvSpPr>
        <p:spPr>
          <a:xfrm>
            <a:off x="581891" y="4904509"/>
            <a:ext cx="3965697" cy="1953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A669-8D29-3AE4-7190-E29B609B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9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УСПЕВАЕМОСТЬ  </a:t>
            </a:r>
            <a:br>
              <a:rPr lang="ru-RU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2022-2023  </a:t>
            </a:r>
            <a:br>
              <a:rPr lang="ru-RU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УЧЕБНОГО ГОДА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5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9262397" y="3928396"/>
            <a:ext cx="3142400" cy="2716805"/>
            <a:chOff x="-305" y="-4155"/>
            <a:chExt cx="2514948" cy="217433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43588-E589-4294-63D6-3BF1E6D3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77"/>
            <a:ext cx="1496291" cy="11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B0268-CA98-5370-B70F-44061DAF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Ученики, получившие аттестат особого образца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D0DD7D5-AA9D-46A8-1E12-6459CC033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792527"/>
              </p:ext>
            </p:extLst>
          </p:nvPr>
        </p:nvGraphicFramePr>
        <p:xfrm>
          <a:off x="997527" y="1690688"/>
          <a:ext cx="6970816" cy="480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802">
                  <a:extLst>
                    <a:ext uri="{9D8B030D-6E8A-4147-A177-3AD203B41FA5}">
                      <a16:colId xmlns:a16="http://schemas.microsoft.com/office/drawing/2014/main" val="2710627660"/>
                    </a:ext>
                  </a:extLst>
                </a:gridCol>
                <a:gridCol w="5809014">
                  <a:extLst>
                    <a:ext uri="{9D8B030D-6E8A-4147-A177-3AD203B41FA5}">
                      <a16:colId xmlns:a16="http://schemas.microsoft.com/office/drawing/2014/main" val="1810473691"/>
                    </a:ext>
                  </a:extLst>
                </a:gridCol>
              </a:tblGrid>
              <a:tr h="427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5922750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Адынец</a:t>
                      </a:r>
                      <a:r>
                        <a:rPr lang="ru-RU" sz="1800" dirty="0">
                          <a:effectLst/>
                        </a:rPr>
                        <a:t> Ксения Сергеевна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1480745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Вялова Виктория Дмитриевна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0075072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Коннова Екатерина Павловна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3185976"/>
                  </a:ext>
                </a:extLst>
              </a:tr>
              <a:tr h="3541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Пашков Артем Дмитриевич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4406600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Репина Елизавета Викторовна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9348044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Авдеев Тимур Олегович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1308744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Машутина</a:t>
                      </a:r>
                      <a:r>
                        <a:rPr lang="ru-RU" sz="1800" dirty="0">
                          <a:effectLst/>
                        </a:rPr>
                        <a:t> Олеся Романовна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4552615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Пятницын</a:t>
                      </a:r>
                      <a:r>
                        <a:rPr lang="ru-RU" sz="1800" dirty="0">
                          <a:effectLst/>
                        </a:rPr>
                        <a:t> Михаил Геннадиевич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0742286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Анфимова Анна Михайловна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1409898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Галлямова Карина Ильдаровна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1735016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Косицына Елизавета Алексеевна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9724576"/>
                  </a:ext>
                </a:extLst>
              </a:tr>
              <a:tr h="3655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</a:rPr>
                        <a:t>Четверткова</a:t>
                      </a:r>
                      <a:r>
                        <a:rPr lang="ru-RU" sz="1800" dirty="0">
                          <a:effectLst/>
                        </a:rPr>
                        <a:t> Арина Антоновна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82940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D4727A5-F9BC-46F4-0CFF-90954DABD766}"/>
              </a:ext>
            </a:extLst>
          </p:cNvPr>
          <p:cNvSpPr txBox="1"/>
          <p:nvPr/>
        </p:nvSpPr>
        <p:spPr>
          <a:xfrm>
            <a:off x="8986652" y="2926668"/>
            <a:ext cx="184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(12 чел)- 18%</a:t>
            </a:r>
          </a:p>
        </p:txBody>
      </p:sp>
    </p:spTree>
    <p:extLst>
      <p:ext uri="{BB962C8B-B14F-4D97-AF65-F5344CB8AC3E}">
        <p14:creationId xmlns:p14="http://schemas.microsoft.com/office/powerpoint/2010/main" val="152211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A669-8D29-3AE4-7190-E29B609B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Результаты ЕГЭ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A02EA-4EC1-FCAA-C9A1-E776197A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1" y="1697277"/>
            <a:ext cx="2933157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43588-E589-4294-63D6-3BF1E6D3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77"/>
            <a:ext cx="1496291" cy="11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2785C-8441-254C-2936-EA2B8AF2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0"/>
            <a:ext cx="10515600" cy="1325563"/>
          </a:xfrm>
        </p:spPr>
        <p:txBody>
          <a:bodyPr/>
          <a:lstStyle/>
          <a:p>
            <a:r>
              <a:rPr lang="ru-RU" b="1" dirty="0"/>
              <a:t>Выбор предметов  на ЕГЭ (%)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2D6FDC8-F4E9-4322-B2D3-39E35F2F8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860059"/>
              </p:ext>
            </p:extLst>
          </p:nvPr>
        </p:nvGraphicFramePr>
        <p:xfrm>
          <a:off x="629392" y="1341912"/>
          <a:ext cx="10515600" cy="551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03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0F02A-22E3-C54D-F9C5-67CC3C69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Средние баллы по предметам, полученные учащимися гимназии на ЕГЭ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0C46E1-556E-48CB-44B4-CA767D143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43925"/>
              </p:ext>
            </p:extLst>
          </p:nvPr>
        </p:nvGraphicFramePr>
        <p:xfrm>
          <a:off x="403761" y="2090057"/>
          <a:ext cx="11465621" cy="3453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525">
                  <a:extLst>
                    <a:ext uri="{9D8B030D-6E8A-4147-A177-3AD203B41FA5}">
                      <a16:colId xmlns:a16="http://schemas.microsoft.com/office/drawing/2014/main" val="25227948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3160832083"/>
                    </a:ext>
                  </a:extLst>
                </a:gridCol>
                <a:gridCol w="1187532">
                  <a:extLst>
                    <a:ext uri="{9D8B030D-6E8A-4147-A177-3AD203B41FA5}">
                      <a16:colId xmlns:a16="http://schemas.microsoft.com/office/drawing/2014/main" val="130214652"/>
                    </a:ext>
                  </a:extLst>
                </a:gridCol>
                <a:gridCol w="795647">
                  <a:extLst>
                    <a:ext uri="{9D8B030D-6E8A-4147-A177-3AD203B41FA5}">
                      <a16:colId xmlns:a16="http://schemas.microsoft.com/office/drawing/2014/main" val="4286020404"/>
                    </a:ext>
                  </a:extLst>
                </a:gridCol>
                <a:gridCol w="985082">
                  <a:extLst>
                    <a:ext uri="{9D8B030D-6E8A-4147-A177-3AD203B41FA5}">
                      <a16:colId xmlns:a16="http://schemas.microsoft.com/office/drawing/2014/main" val="3052935721"/>
                    </a:ext>
                  </a:extLst>
                </a:gridCol>
                <a:gridCol w="962471">
                  <a:extLst>
                    <a:ext uri="{9D8B030D-6E8A-4147-A177-3AD203B41FA5}">
                      <a16:colId xmlns:a16="http://schemas.microsoft.com/office/drawing/2014/main" val="1304933655"/>
                    </a:ext>
                  </a:extLst>
                </a:gridCol>
                <a:gridCol w="919212">
                  <a:extLst>
                    <a:ext uri="{9D8B030D-6E8A-4147-A177-3AD203B41FA5}">
                      <a16:colId xmlns:a16="http://schemas.microsoft.com/office/drawing/2014/main" val="1050672642"/>
                    </a:ext>
                  </a:extLst>
                </a:gridCol>
                <a:gridCol w="941412">
                  <a:extLst>
                    <a:ext uri="{9D8B030D-6E8A-4147-A177-3AD203B41FA5}">
                      <a16:colId xmlns:a16="http://schemas.microsoft.com/office/drawing/2014/main" val="3682571891"/>
                    </a:ext>
                  </a:extLst>
                </a:gridCol>
                <a:gridCol w="940271">
                  <a:extLst>
                    <a:ext uri="{9D8B030D-6E8A-4147-A177-3AD203B41FA5}">
                      <a16:colId xmlns:a16="http://schemas.microsoft.com/office/drawing/2014/main" val="4098728792"/>
                    </a:ext>
                  </a:extLst>
                </a:gridCol>
                <a:gridCol w="941412">
                  <a:extLst>
                    <a:ext uri="{9D8B030D-6E8A-4147-A177-3AD203B41FA5}">
                      <a16:colId xmlns:a16="http://schemas.microsoft.com/office/drawing/2014/main" val="3743653403"/>
                    </a:ext>
                  </a:extLst>
                </a:gridCol>
                <a:gridCol w="940271">
                  <a:extLst>
                    <a:ext uri="{9D8B030D-6E8A-4147-A177-3AD203B41FA5}">
                      <a16:colId xmlns:a16="http://schemas.microsoft.com/office/drawing/2014/main" val="3267180891"/>
                    </a:ext>
                  </a:extLst>
                </a:gridCol>
                <a:gridCol w="881007">
                  <a:extLst>
                    <a:ext uri="{9D8B030D-6E8A-4147-A177-3AD203B41FA5}">
                      <a16:colId xmlns:a16="http://schemas.microsoft.com/office/drawing/2014/main" val="1886601024"/>
                    </a:ext>
                  </a:extLst>
                </a:gridCol>
              </a:tblGrid>
              <a:tr h="15556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(</a:t>
                      </a:r>
                      <a:r>
                        <a:rPr lang="ru-RU" sz="1200" dirty="0">
                          <a:effectLst/>
                        </a:rPr>
                        <a:t>профильная)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</a:t>
                      </a:r>
                      <a:r>
                        <a:rPr lang="ru-RU" sz="1400" dirty="0">
                          <a:effectLst/>
                        </a:rPr>
                        <a:t>базовая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Общество­знание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Биология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204137"/>
                  </a:ext>
                </a:extLst>
              </a:tr>
              <a:tr h="63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83,0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69,2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85,6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78,25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48,8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66,43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58,1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81,0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85156"/>
                  </a:ext>
                </a:extLst>
              </a:tr>
              <a:tr h="63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81,3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60,6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83,6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80,7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52,0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59,0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58,0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67,4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66,5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84832"/>
                  </a:ext>
                </a:extLst>
              </a:tr>
              <a:tr h="632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82,3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58,7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74,7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76,3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60,3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46,7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9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8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AAFFA-158B-E8AA-2D96-A8F9E028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Средний балл ЕГЭ выпускников гимназии за три года.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7AC24-E224-C172-7997-E29545AB8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B8B1992-8044-AF6D-C3EB-FFCF7FE11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69420"/>
              </p:ext>
            </p:extLst>
          </p:nvPr>
        </p:nvGraphicFramePr>
        <p:xfrm>
          <a:off x="593766" y="1960562"/>
          <a:ext cx="10760034" cy="467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47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51D91-B3D6-21B5-0CA6-B97A338D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Средний балл по результатам ЕГЭ-2023  в сравнении с результатами по </a:t>
            </a:r>
            <a:r>
              <a:rPr lang="ru-RU" b="1" dirty="0" err="1"/>
              <a:t>г.о.Самара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5A00A71-6133-CE64-0B09-16BA8A753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136"/>
              </p:ext>
            </p:extLst>
          </p:nvPr>
        </p:nvGraphicFramePr>
        <p:xfrm>
          <a:off x="177814" y="1107415"/>
          <a:ext cx="5803392" cy="5109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895">
                  <a:extLst>
                    <a:ext uri="{9D8B030D-6E8A-4147-A177-3AD203B41FA5}">
                      <a16:colId xmlns:a16="http://schemas.microsoft.com/office/drawing/2014/main" val="2564380991"/>
                    </a:ext>
                  </a:extLst>
                </a:gridCol>
                <a:gridCol w="1760531">
                  <a:extLst>
                    <a:ext uri="{9D8B030D-6E8A-4147-A177-3AD203B41FA5}">
                      <a16:colId xmlns:a16="http://schemas.microsoft.com/office/drawing/2014/main" val="960775512"/>
                    </a:ext>
                  </a:extLst>
                </a:gridCol>
                <a:gridCol w="1032483">
                  <a:extLst>
                    <a:ext uri="{9D8B030D-6E8A-4147-A177-3AD203B41FA5}">
                      <a16:colId xmlns:a16="http://schemas.microsoft.com/office/drawing/2014/main" val="2475811948"/>
                    </a:ext>
                  </a:extLst>
                </a:gridCol>
                <a:gridCol w="1032483">
                  <a:extLst>
                    <a:ext uri="{9D8B030D-6E8A-4147-A177-3AD203B41FA5}">
                      <a16:colId xmlns:a16="http://schemas.microsoft.com/office/drawing/2014/main" val="267308312"/>
                    </a:ext>
                  </a:extLst>
                </a:gridCol>
              </a:tblGrid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2023год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2023год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Динамика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074680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Гимназия «Перспектива»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г.о.Самара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444524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82,3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9572267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(проф)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58,7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0124450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Математика (баз)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4409312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Англ.яз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71,7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187564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74,7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61,3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0482014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Обществознание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65,6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1285118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56,6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1201009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Химия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46,7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63,4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-16,7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7954573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55,2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-4,4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4092704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Литература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67,4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4368464"/>
                  </a:ext>
                </a:extLst>
              </a:tr>
              <a:tr h="31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60,1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1875966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88CBA77-6902-0352-3BCF-DEEB8ECC2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13825"/>
              </p:ext>
            </p:extLst>
          </p:nvPr>
        </p:nvGraphicFramePr>
        <p:xfrm>
          <a:off x="5905501" y="1107415"/>
          <a:ext cx="5803392" cy="464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220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36E7-81C5-76CE-69F0-0433869E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" y="365125"/>
            <a:ext cx="4643252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Количество выпускников гимназии, награждённых </a:t>
            </a:r>
            <a:r>
              <a:rPr lang="ru-RU" sz="3600" dirty="0"/>
              <a:t>медалями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B3D1F6-7A5C-1DD1-AAE0-74DC0183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21324"/>
              </p:ext>
            </p:extLst>
          </p:nvPr>
        </p:nvGraphicFramePr>
        <p:xfrm>
          <a:off x="0" y="2090914"/>
          <a:ext cx="5498276" cy="49670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4603">
                  <a:extLst>
                    <a:ext uri="{9D8B030D-6E8A-4147-A177-3AD203B41FA5}">
                      <a16:colId xmlns:a16="http://schemas.microsoft.com/office/drawing/2014/main" val="496614194"/>
                    </a:ext>
                  </a:extLst>
                </a:gridCol>
                <a:gridCol w="634513">
                  <a:extLst>
                    <a:ext uri="{9D8B030D-6E8A-4147-A177-3AD203B41FA5}">
                      <a16:colId xmlns:a16="http://schemas.microsoft.com/office/drawing/2014/main" val="3629458791"/>
                    </a:ext>
                  </a:extLst>
                </a:gridCol>
                <a:gridCol w="919720">
                  <a:extLst>
                    <a:ext uri="{9D8B030D-6E8A-4147-A177-3AD203B41FA5}">
                      <a16:colId xmlns:a16="http://schemas.microsoft.com/office/drawing/2014/main" val="1185983983"/>
                    </a:ext>
                  </a:extLst>
                </a:gridCol>
                <a:gridCol w="919720">
                  <a:extLst>
                    <a:ext uri="{9D8B030D-6E8A-4147-A177-3AD203B41FA5}">
                      <a16:colId xmlns:a16="http://schemas.microsoft.com/office/drawing/2014/main" val="1827537786"/>
                    </a:ext>
                  </a:extLst>
                </a:gridCol>
                <a:gridCol w="919720">
                  <a:extLst>
                    <a:ext uri="{9D8B030D-6E8A-4147-A177-3AD203B41FA5}">
                      <a16:colId xmlns:a16="http://schemas.microsoft.com/office/drawing/2014/main" val="1270846457"/>
                    </a:ext>
                  </a:extLst>
                </a:gridCol>
              </a:tblGrid>
              <a:tr h="539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2019-2020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2020-2021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2021-2022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2022-2023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594332"/>
                  </a:ext>
                </a:extLst>
              </a:tr>
              <a:tr h="815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Общее кол-во выпускников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95016"/>
                  </a:ext>
                </a:extLst>
              </a:tr>
              <a:tr h="164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выпускников 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11 классов, награждённых медалями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34524"/>
                  </a:ext>
                </a:extLst>
              </a:tr>
              <a:tr h="164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% выпускников, награждённых медалями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1971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01C9AF-3197-8CEC-9AAF-86516B0433AE}"/>
              </a:ext>
            </a:extLst>
          </p:cNvPr>
          <p:cNvSpPr txBox="1"/>
          <p:nvPr/>
        </p:nvSpPr>
        <p:spPr>
          <a:xfrm>
            <a:off x="5364679" y="0"/>
            <a:ext cx="6097978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+mj-lt"/>
                <a:ea typeface="+mj-ea"/>
                <a:cs typeface="+mj-cs"/>
              </a:rPr>
              <a:t>Выпускники, получившие  аттестаты особого образца и золотые медали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C6DF9-D450-A197-FD12-0EADC5F638F5}"/>
              </a:ext>
            </a:extLst>
          </p:cNvPr>
          <p:cNvSpPr txBox="1"/>
          <p:nvPr/>
        </p:nvSpPr>
        <p:spPr>
          <a:xfrm>
            <a:off x="5673437" y="2391333"/>
            <a:ext cx="6097978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Асылова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Дарья Сергеевна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Дворянчиков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Владиславович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Круглова Анастасия Владимировна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Петрухина Полина Сергеевна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Подлиповский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Георгий Андреевич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Сурская Анастасия Андреевна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58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9E3D1-92DF-DC1E-326B-393EE8FB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Выпускники текущего года,  получившие суммарно по трём предметам соответствующее количество тестовых баллов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56AA9B-EB91-5266-BDBF-E5D5335C8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376235"/>
              </p:ext>
            </p:extLst>
          </p:nvPr>
        </p:nvGraphicFramePr>
        <p:xfrm>
          <a:off x="1084541" y="2184171"/>
          <a:ext cx="10042637" cy="3168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35">
                  <a:extLst>
                    <a:ext uri="{9D8B030D-6E8A-4147-A177-3AD203B41FA5}">
                      <a16:colId xmlns:a16="http://schemas.microsoft.com/office/drawing/2014/main" val="3796774633"/>
                    </a:ext>
                  </a:extLst>
                </a:gridCol>
                <a:gridCol w="1751869">
                  <a:extLst>
                    <a:ext uri="{9D8B030D-6E8A-4147-A177-3AD203B41FA5}">
                      <a16:colId xmlns:a16="http://schemas.microsoft.com/office/drawing/2014/main" val="314868928"/>
                    </a:ext>
                  </a:extLst>
                </a:gridCol>
                <a:gridCol w="829173">
                  <a:extLst>
                    <a:ext uri="{9D8B030D-6E8A-4147-A177-3AD203B41FA5}">
                      <a16:colId xmlns:a16="http://schemas.microsoft.com/office/drawing/2014/main" val="3944133170"/>
                    </a:ext>
                  </a:extLst>
                </a:gridCol>
                <a:gridCol w="724294">
                  <a:extLst>
                    <a:ext uri="{9D8B030D-6E8A-4147-A177-3AD203B41FA5}">
                      <a16:colId xmlns:a16="http://schemas.microsoft.com/office/drawing/2014/main" val="1784364619"/>
                    </a:ext>
                  </a:extLst>
                </a:gridCol>
                <a:gridCol w="961049">
                  <a:extLst>
                    <a:ext uri="{9D8B030D-6E8A-4147-A177-3AD203B41FA5}">
                      <a16:colId xmlns:a16="http://schemas.microsoft.com/office/drawing/2014/main" val="1293085754"/>
                    </a:ext>
                  </a:extLst>
                </a:gridCol>
                <a:gridCol w="856170">
                  <a:extLst>
                    <a:ext uri="{9D8B030D-6E8A-4147-A177-3AD203B41FA5}">
                      <a16:colId xmlns:a16="http://schemas.microsoft.com/office/drawing/2014/main" val="3245208696"/>
                    </a:ext>
                  </a:extLst>
                </a:gridCol>
                <a:gridCol w="856170">
                  <a:extLst>
                    <a:ext uri="{9D8B030D-6E8A-4147-A177-3AD203B41FA5}">
                      <a16:colId xmlns:a16="http://schemas.microsoft.com/office/drawing/2014/main" val="635319357"/>
                    </a:ext>
                  </a:extLst>
                </a:gridCol>
                <a:gridCol w="856170">
                  <a:extLst>
                    <a:ext uri="{9D8B030D-6E8A-4147-A177-3AD203B41FA5}">
                      <a16:colId xmlns:a16="http://schemas.microsoft.com/office/drawing/2014/main" val="1561100786"/>
                    </a:ext>
                  </a:extLst>
                </a:gridCol>
                <a:gridCol w="856170">
                  <a:extLst>
                    <a:ext uri="{9D8B030D-6E8A-4147-A177-3AD203B41FA5}">
                      <a16:colId xmlns:a16="http://schemas.microsoft.com/office/drawing/2014/main" val="4124966864"/>
                    </a:ext>
                  </a:extLst>
                </a:gridCol>
                <a:gridCol w="983437">
                  <a:extLst>
                    <a:ext uri="{9D8B030D-6E8A-4147-A177-3AD203B41FA5}">
                      <a16:colId xmlns:a16="http://schemas.microsoft.com/office/drawing/2014/main" val="2275191782"/>
                    </a:ext>
                  </a:extLst>
                </a:gridCol>
              </a:tblGrid>
              <a:tr h="44199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Кол-во выпускников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до 160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от 161 до 220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от 221 до 250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от 251 до 300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84424"/>
                  </a:ext>
                </a:extLst>
              </a:tr>
              <a:tr h="441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% *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03630"/>
                  </a:ext>
                </a:extLst>
              </a:tr>
              <a:tr h="1171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2022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54 чел  3 чел менее 3 экзаменов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37,0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27,8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33,3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11414"/>
                  </a:ext>
                </a:extLst>
              </a:tr>
              <a:tr h="111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2023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36 ( 1 чел менее 3 экзаменов)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40,5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27,0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27,0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0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7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E0AD60-3FC4-CD25-242B-EF0A23B11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069590"/>
              </p:ext>
            </p:extLst>
          </p:nvPr>
        </p:nvGraphicFramePr>
        <p:xfrm>
          <a:off x="201881" y="461665"/>
          <a:ext cx="11661568" cy="6093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074">
                  <a:extLst>
                    <a:ext uri="{9D8B030D-6E8A-4147-A177-3AD203B41FA5}">
                      <a16:colId xmlns:a16="http://schemas.microsoft.com/office/drawing/2014/main" val="1781750563"/>
                    </a:ext>
                  </a:extLst>
                </a:gridCol>
                <a:gridCol w="1715146">
                  <a:extLst>
                    <a:ext uri="{9D8B030D-6E8A-4147-A177-3AD203B41FA5}">
                      <a16:colId xmlns:a16="http://schemas.microsoft.com/office/drawing/2014/main" val="1543914334"/>
                    </a:ext>
                  </a:extLst>
                </a:gridCol>
                <a:gridCol w="2236226">
                  <a:extLst>
                    <a:ext uri="{9D8B030D-6E8A-4147-A177-3AD203B41FA5}">
                      <a16:colId xmlns:a16="http://schemas.microsoft.com/office/drawing/2014/main" val="3893681165"/>
                    </a:ext>
                  </a:extLst>
                </a:gridCol>
                <a:gridCol w="5704122">
                  <a:extLst>
                    <a:ext uri="{9D8B030D-6E8A-4147-A177-3AD203B41FA5}">
                      <a16:colId xmlns:a16="http://schemas.microsoft.com/office/drawing/2014/main" val="2130966055"/>
                    </a:ext>
                  </a:extLst>
                </a:gridCol>
              </a:tblGrid>
              <a:tr h="501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ФИО выпускника (полностью)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Предметы, по которым получены 100 баллов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ФИО учителя, должность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Достижения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extLst>
                  <a:ext uri="{0D108BD9-81ED-4DB2-BD59-A6C34878D82A}">
                    <a16:rowId xmlns:a16="http://schemas.microsoft.com/office/drawing/2014/main" val="554371872"/>
                  </a:ext>
                </a:extLst>
              </a:tr>
              <a:tr h="3500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Дворянчиков Илья Владиславович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Видинеева Данута Семеновна, учитель истории и обществознания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"Олимпиада школьников «Высшая проба»  (отборочный этап) по праву,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Олимпиада школьников «Высшая проба»  (отборочный этап) по обществознанию,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Олимпиада школьников «Высшая проба»  (отборочный этап) по истории, призер </a:t>
                      </a:r>
                      <a:r>
                        <a:rPr lang="ru-RU" sz="1400" dirty="0" err="1">
                          <a:effectLst/>
                        </a:rPr>
                        <a:t>Кутафинская</a:t>
                      </a:r>
                      <a:r>
                        <a:rPr lang="ru-RU" sz="1400" dirty="0">
                          <a:effectLst/>
                        </a:rPr>
                        <a:t> олимпиада школьников по праву (заключительный этап ),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Олимпиада школьников РАНХиГС (заключительный этап),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Межрегиональная олимпиада по праву ""Фемида""(заключительный этап) призер Всероссийский конкурс </a:t>
                      </a:r>
                      <a:r>
                        <a:rPr lang="ru-RU" sz="1400" dirty="0" err="1">
                          <a:effectLst/>
                        </a:rPr>
                        <a:t>конкурс</a:t>
                      </a:r>
                      <a:r>
                        <a:rPr lang="ru-RU" sz="1400" dirty="0">
                          <a:effectLst/>
                        </a:rPr>
                        <a:t> игровых судебных процессов "" Суд да дело""( отборочный этап) региональный этап,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олимпиада школьников по праву , окружной  этап,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олимпиада школьников по обществознанию, окружной этап, призер Всероссийская олимпиада школьников  по истории, призер"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extLst>
                  <a:ext uri="{0D108BD9-81ED-4DB2-BD59-A6C34878D82A}">
                    <a16:rowId xmlns:a16="http://schemas.microsoft.com/office/drawing/2014/main" val="3160748480"/>
                  </a:ext>
                </a:extLst>
              </a:tr>
              <a:tr h="916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Холопов Роман Евгеньевич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Парфентьева Ольга Николаевна , учитель математики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Максютин</a:t>
                      </a:r>
                      <a:r>
                        <a:rPr lang="ru-RU" sz="1600" b="1" dirty="0">
                          <a:effectLst/>
                        </a:rPr>
                        <a:t> Алексей Алексеевич, </a:t>
                      </a:r>
                      <a:r>
                        <a:rPr lang="ru-RU" sz="1600" b="1" dirty="0" err="1">
                          <a:effectLst/>
                        </a:rPr>
                        <a:t>кпн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олимпиада школьников по математике , окружной  этап, призер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Всероссийская олимпиада школьников по информатике, окружной этап, призер 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2" marR="47392" marT="0" marB="0"/>
                </a:tc>
                <a:extLst>
                  <a:ext uri="{0D108BD9-81ED-4DB2-BD59-A6C34878D82A}">
                    <a16:rowId xmlns:a16="http://schemas.microsoft.com/office/drawing/2014/main" val="2962727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C1A9BD-CD31-B993-1C48-22515D7DADAC}"/>
              </a:ext>
            </a:extLst>
          </p:cNvPr>
          <p:cNvSpPr txBox="1"/>
          <p:nvPr/>
        </p:nvSpPr>
        <p:spPr>
          <a:xfrm>
            <a:off x="1413164" y="0"/>
            <a:ext cx="7731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Выпускники,  получившие на ЕГЭ  100 баллов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4116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D2B7A-305C-C71D-F118-AC1C842A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i="0" u="none" strike="noStrike" baseline="0" dirty="0">
                <a:solidFill>
                  <a:srgbClr val="000000"/>
                </a:solidFill>
                <a:latin typeface="+mn-lt"/>
              </a:rPr>
              <a:t>Методическую помощь учителям и обучающимся при подготовке к ЕГЭ могут оказать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D37FC-2F10-EA74-3C51-E77E2C9A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1253331"/>
            <a:ext cx="10997540" cy="4351338"/>
          </a:xfrm>
        </p:spPr>
        <p:txBody>
          <a:bodyPr>
            <a:no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</a:rPr>
              <a:t>материалы с сайта ФИПИ (www.fipi.ru):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</a:rPr>
              <a:t>документы, определяющие структуру и содержание КИМ ЕГЭ 2024 г.;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</a:rPr>
              <a:t>открытый банк заданий ЕГЭ; − Открытый банк заданий ЕГЭ 2024 по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</a:rPr>
              <a:t>передметам</a:t>
            </a:r>
            <a:r>
              <a:rPr lang="ru-RU" sz="24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</a:rPr>
              <a:t>Навигатор самостоятельной подготовки к ЕГЭ (https://fipi.ru/navigator-podgotovki/navigator-ege); </a:t>
            </a:r>
          </a:p>
          <a:p>
            <a:r>
              <a:rPr lang="ru-RU" sz="2400" dirty="0"/>
              <a:t>Методические рекомендации на основе анализа типичных ошибок участников ЕГЭ прошлых лет (2018 - 2023 гг.);</a:t>
            </a:r>
          </a:p>
          <a:p>
            <a:r>
              <a:rPr lang="ru-RU" sz="2400" dirty="0"/>
              <a:t>−Методические рекомендации для учителей школ с высокой долей обучающихся с рисками учебной неуспешности (fipi.ru);</a:t>
            </a:r>
          </a:p>
          <a:p>
            <a:r>
              <a:rPr lang="ru-RU" sz="2400" dirty="0"/>
              <a:t>журнал «Педагогические измерения»;</a:t>
            </a:r>
          </a:p>
          <a:p>
            <a:r>
              <a:rPr lang="ru-RU" sz="2400" dirty="0"/>
              <a:t>YouTube-канал Рособрнадзора (</a:t>
            </a:r>
            <a:r>
              <a:rPr lang="ru-RU" sz="2400" dirty="0" err="1"/>
              <a:t>видеоконсультации</a:t>
            </a:r>
            <a:r>
              <a:rPr lang="ru-RU" sz="2400" dirty="0"/>
              <a:t> по подготовке к ЕГЭ 2018 - 2023 </a:t>
            </a:r>
            <a:r>
              <a:rPr lang="ru-RU" sz="2400" dirty="0" err="1"/>
              <a:t>гг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F5E9-47F7-769B-B171-C72E54FA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0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Численность обучающихся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F6F0D9D-0FC0-4005-80DE-23AE7DBCD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748436"/>
              </p:ext>
            </p:extLst>
          </p:nvPr>
        </p:nvGraphicFramePr>
        <p:xfrm>
          <a:off x="5652655" y="1793172"/>
          <a:ext cx="5508915" cy="395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46FC6B-D983-4032-A5E9-D858D625E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19129"/>
              </p:ext>
            </p:extLst>
          </p:nvPr>
        </p:nvGraphicFramePr>
        <p:xfrm>
          <a:off x="356795" y="1932232"/>
          <a:ext cx="5022726" cy="367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058">
                  <a:extLst>
                    <a:ext uri="{9D8B030D-6E8A-4147-A177-3AD203B41FA5}">
                      <a16:colId xmlns:a16="http://schemas.microsoft.com/office/drawing/2014/main" val="1509429384"/>
                    </a:ext>
                  </a:extLst>
                </a:gridCol>
                <a:gridCol w="1098058">
                  <a:extLst>
                    <a:ext uri="{9D8B030D-6E8A-4147-A177-3AD203B41FA5}">
                      <a16:colId xmlns:a16="http://schemas.microsoft.com/office/drawing/2014/main" val="2915597662"/>
                    </a:ext>
                  </a:extLst>
                </a:gridCol>
                <a:gridCol w="1098058">
                  <a:extLst>
                    <a:ext uri="{9D8B030D-6E8A-4147-A177-3AD203B41FA5}">
                      <a16:colId xmlns:a16="http://schemas.microsoft.com/office/drawing/2014/main" val="1064410672"/>
                    </a:ext>
                  </a:extLst>
                </a:gridCol>
                <a:gridCol w="1098058">
                  <a:extLst>
                    <a:ext uri="{9D8B030D-6E8A-4147-A177-3AD203B41FA5}">
                      <a16:colId xmlns:a16="http://schemas.microsoft.com/office/drawing/2014/main" val="3042995483"/>
                    </a:ext>
                  </a:extLst>
                </a:gridCol>
                <a:gridCol w="630494">
                  <a:extLst>
                    <a:ext uri="{9D8B030D-6E8A-4147-A177-3AD203B41FA5}">
                      <a16:colId xmlns:a16="http://schemas.microsoft.com/office/drawing/2014/main" val="3157323057"/>
                    </a:ext>
                  </a:extLst>
                </a:gridCol>
              </a:tblGrid>
              <a:tr h="735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1-4 классы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5-9 классы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10-11 классы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174863"/>
                  </a:ext>
                </a:extLst>
              </a:tr>
              <a:tr h="735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2019-2020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291310"/>
                  </a:ext>
                </a:extLst>
              </a:tr>
              <a:tr h="735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2020-2022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353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031957"/>
                  </a:ext>
                </a:extLst>
              </a:tr>
              <a:tr h="735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2021-2022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380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387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779485"/>
                  </a:ext>
                </a:extLst>
              </a:tr>
              <a:tr h="735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2022-2023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878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1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76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A669-8D29-3AE4-7190-E29B609B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Поступление выпускников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A02EA-4EC1-FCAA-C9A1-E776197A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1" y="1697277"/>
            <a:ext cx="2933157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43588-E589-4294-63D6-3BF1E6D36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77"/>
            <a:ext cx="1496291" cy="11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79437-045F-E593-0186-990D6708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Поступление выпускников на коммерческой и  бюджетной основе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1473109-F84B-4670-8CF1-198119782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219055"/>
              </p:ext>
            </p:extLst>
          </p:nvPr>
        </p:nvGraphicFramePr>
        <p:xfrm>
          <a:off x="938151" y="1808017"/>
          <a:ext cx="8419605" cy="379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631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39C8-4A25-DD21-3D4C-05B5A1FF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городов для поступления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26E806D-0778-4594-A4FB-76B3FDE13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789269"/>
              </p:ext>
            </p:extLst>
          </p:nvPr>
        </p:nvGraphicFramePr>
        <p:xfrm>
          <a:off x="1448789" y="1928812"/>
          <a:ext cx="9369631" cy="475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900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F62AC-95B5-DD6F-02DC-DC5E41AD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24502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будущего образования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D5FBD41-31FD-489B-9189-4A1C6574F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629602"/>
              </p:ext>
            </p:extLst>
          </p:nvPr>
        </p:nvGraphicFramePr>
        <p:xfrm>
          <a:off x="838200" y="1315151"/>
          <a:ext cx="9070173" cy="554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349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419B301-D131-2A53-21E5-645D26499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87841"/>
              </p:ext>
            </p:extLst>
          </p:nvPr>
        </p:nvGraphicFramePr>
        <p:xfrm>
          <a:off x="190005" y="332509"/>
          <a:ext cx="10759043" cy="5999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1104">
                  <a:extLst>
                    <a:ext uri="{9D8B030D-6E8A-4147-A177-3AD203B41FA5}">
                      <a16:colId xmlns:a16="http://schemas.microsoft.com/office/drawing/2014/main" val="662982646"/>
                    </a:ext>
                  </a:extLst>
                </a:gridCol>
                <a:gridCol w="807939">
                  <a:extLst>
                    <a:ext uri="{9D8B030D-6E8A-4147-A177-3AD203B41FA5}">
                      <a16:colId xmlns:a16="http://schemas.microsoft.com/office/drawing/2014/main" val="2593755547"/>
                    </a:ext>
                  </a:extLst>
                </a:gridCol>
              </a:tblGrid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Самарский государственный экономический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11152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Самарский государственный технический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78513"/>
                  </a:ext>
                </a:extLst>
              </a:tr>
              <a:tr h="11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Самарский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37299"/>
                  </a:ext>
                </a:extLst>
              </a:tr>
              <a:tr h="220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Самарский государственный медицинский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74930"/>
                  </a:ext>
                </a:extLst>
              </a:tr>
              <a:tr h="220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Самарский государственный социально-педагогический университет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06399"/>
                  </a:ext>
                </a:extLst>
              </a:tr>
              <a:tr h="341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Российская академия народного хозяйства и государственной службы при Президенте Российской Федерации (г. Москва)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50046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НИУ ВШЭ Москва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475338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Казанский (Приволжский) федеральный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63796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Санкт-Петербургский государственный университет промышленных технологий и дизайна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25283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Самарский государственный университет путей сообщения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40518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Санкт-Петербургский государственный университет (СПбГУ)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82232"/>
                  </a:ext>
                </a:extLst>
              </a:tr>
              <a:tr h="220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Поволжский государственный университет телекоммуникаций и информатики (ПГУТИ)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32872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Российский университет дружбы народов (РУДН)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55161"/>
                  </a:ext>
                </a:extLst>
              </a:tr>
              <a:tr h="47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Российская академия народного хозяйства и государственной службы при Президенте Российской Федерации (г. Москва)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50760"/>
                  </a:ext>
                </a:extLst>
              </a:tr>
              <a:tr h="445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Федеральное государственное бюджетное образовательное учреждение высшего образования «Московский государственный лингвистический университет» (ФГБОУ ВО МГЛУ)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39072"/>
                  </a:ext>
                </a:extLst>
              </a:tr>
              <a:tr h="34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Федеральное государственное автономное образовательное учреждение высшего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59543"/>
                  </a:ext>
                </a:extLst>
              </a:tr>
              <a:tr h="137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Санкт - Петербургский  государственный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89449"/>
                  </a:ext>
                </a:extLst>
              </a:tr>
              <a:tr h="269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Санкт - Петербургский  государственный университет промышленных технологий и дизайна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30883"/>
                  </a:ext>
                </a:extLst>
              </a:tr>
              <a:tr h="304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Поволжский государственный университет телекоммуникаций и информатики (ПГУТИ)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63063"/>
                  </a:ext>
                </a:extLst>
              </a:tr>
              <a:tr h="119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НИУ ВШЭ Москва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423337"/>
                  </a:ext>
                </a:extLst>
              </a:tr>
              <a:tr h="23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Российский экономический университет имени Г. В. Плеханова ( г. Москва)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660196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Коллежд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Ляпиной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76" marR="33076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4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799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D453B5-6919-D692-983F-E211A2A58D93}"/>
              </a:ext>
            </a:extLst>
          </p:cNvPr>
          <p:cNvSpPr/>
          <p:nvPr/>
        </p:nvSpPr>
        <p:spPr>
          <a:xfrm>
            <a:off x="3371787" y="1741337"/>
            <a:ext cx="5448730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Успехов</a:t>
            </a:r>
            <a:r>
              <a:rPr lang="en-US" sz="52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в </a:t>
            </a:r>
            <a:r>
              <a:rPr lang="en-US" sz="5200" b="1" kern="1200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новом</a:t>
            </a:r>
            <a:r>
              <a:rPr lang="en-US" sz="52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учебном</a:t>
            </a:r>
            <a:r>
              <a:rPr lang="en-US" sz="52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200" b="1" kern="1200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году</a:t>
            </a:r>
            <a:r>
              <a:rPr lang="en-US" sz="52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1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926CC-E87B-434C-B270-AF285294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065"/>
            <a:ext cx="10515600" cy="837214"/>
          </a:xfrm>
        </p:spPr>
        <p:txBody>
          <a:bodyPr/>
          <a:lstStyle/>
          <a:p>
            <a:pPr algn="ctr"/>
            <a:r>
              <a:rPr lang="ru-RU" b="1" dirty="0"/>
              <a:t>Наполняемость классов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E3D97AF-D264-47A0-9BC2-F54B6BBA9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99678"/>
              </p:ext>
            </p:extLst>
          </p:nvPr>
        </p:nvGraphicFramePr>
        <p:xfrm>
          <a:off x="2512620" y="1116281"/>
          <a:ext cx="7438901" cy="532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071">
                  <a:extLst>
                    <a:ext uri="{9D8B030D-6E8A-4147-A177-3AD203B41FA5}">
                      <a16:colId xmlns:a16="http://schemas.microsoft.com/office/drawing/2014/main" val="197596386"/>
                    </a:ext>
                  </a:extLst>
                </a:gridCol>
                <a:gridCol w="2686269">
                  <a:extLst>
                    <a:ext uri="{9D8B030D-6E8A-4147-A177-3AD203B41FA5}">
                      <a16:colId xmlns:a16="http://schemas.microsoft.com/office/drawing/2014/main" val="2672863504"/>
                    </a:ext>
                  </a:extLst>
                </a:gridCol>
                <a:gridCol w="2975561">
                  <a:extLst>
                    <a:ext uri="{9D8B030D-6E8A-4147-A177-3AD203B41FA5}">
                      <a16:colId xmlns:a16="http://schemas.microsoft.com/office/drawing/2014/main" val="3417450840"/>
                    </a:ext>
                  </a:extLst>
                </a:gridCol>
              </a:tblGrid>
              <a:tr h="316831"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учащихся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Средняя наполняемость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673221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32,00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576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32,00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39523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 классы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32,00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95289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 классы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31,00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22721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1 - 4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381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31,75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1018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 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32,00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40807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30,67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27879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 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28,67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3316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25,67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64210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22,33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92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5 - 9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27,87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68895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22,00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2820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11 классы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17,50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1106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10 - 11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19,75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60000"/>
                  </a:ext>
                </a:extLst>
              </a:tr>
              <a:tr h="316831">
                <a:tc>
                  <a:txBody>
                    <a:bodyPr/>
                    <a:lstStyle/>
                    <a:p>
                      <a:pPr indent="1149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по школе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878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28,42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9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F0DFC-41C2-4ADB-AED6-30C7647A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Успеваемость  за 2022-2023 учебный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1E60E9-AB10-46CA-AC82-34B8C6174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15928"/>
              </p:ext>
            </p:extLst>
          </p:nvPr>
        </p:nvGraphicFramePr>
        <p:xfrm>
          <a:off x="743196" y="1690687"/>
          <a:ext cx="10229604" cy="4448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8007">
                  <a:extLst>
                    <a:ext uri="{9D8B030D-6E8A-4147-A177-3AD203B41FA5}">
                      <a16:colId xmlns:a16="http://schemas.microsoft.com/office/drawing/2014/main" val="1380828569"/>
                    </a:ext>
                  </a:extLst>
                </a:gridCol>
                <a:gridCol w="1355864">
                  <a:extLst>
                    <a:ext uri="{9D8B030D-6E8A-4147-A177-3AD203B41FA5}">
                      <a16:colId xmlns:a16="http://schemas.microsoft.com/office/drawing/2014/main" val="3235029852"/>
                    </a:ext>
                  </a:extLst>
                </a:gridCol>
                <a:gridCol w="1223583">
                  <a:extLst>
                    <a:ext uri="{9D8B030D-6E8A-4147-A177-3AD203B41FA5}">
                      <a16:colId xmlns:a16="http://schemas.microsoft.com/office/drawing/2014/main" val="3468118678"/>
                    </a:ext>
                  </a:extLst>
                </a:gridCol>
                <a:gridCol w="1388934">
                  <a:extLst>
                    <a:ext uri="{9D8B030D-6E8A-4147-A177-3AD203B41FA5}">
                      <a16:colId xmlns:a16="http://schemas.microsoft.com/office/drawing/2014/main" val="1006965230"/>
                    </a:ext>
                  </a:extLst>
                </a:gridCol>
                <a:gridCol w="1300747">
                  <a:extLst>
                    <a:ext uri="{9D8B030D-6E8A-4147-A177-3AD203B41FA5}">
                      <a16:colId xmlns:a16="http://schemas.microsoft.com/office/drawing/2014/main" val="3148281630"/>
                    </a:ext>
                  </a:extLst>
                </a:gridCol>
                <a:gridCol w="1642469">
                  <a:extLst>
                    <a:ext uri="{9D8B030D-6E8A-4147-A177-3AD203B41FA5}">
                      <a16:colId xmlns:a16="http://schemas.microsoft.com/office/drawing/2014/main" val="2128192963"/>
                    </a:ext>
                  </a:extLst>
                </a:gridCol>
              </a:tblGrid>
              <a:tr h="6066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образования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Кол-во</a:t>
                      </a: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Итоговые отметки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% качества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78477"/>
                  </a:ext>
                </a:extLst>
              </a:tr>
              <a:tr h="1236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272587"/>
                  </a:ext>
                </a:extLst>
              </a:tr>
              <a:tr h="651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2-4 классы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278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98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157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92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extLst>
                  <a:ext uri="{0D108BD9-81ED-4DB2-BD59-A6C34878D82A}">
                    <a16:rowId xmlns:a16="http://schemas.microsoft.com/office/drawing/2014/main" val="3393357771"/>
                  </a:ext>
                </a:extLst>
              </a:tr>
              <a:tr h="651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5-9 классы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407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194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161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extLst>
                  <a:ext uri="{0D108BD9-81ED-4DB2-BD59-A6C34878D82A}">
                    <a16:rowId xmlns:a16="http://schemas.microsoft.com/office/drawing/2014/main" val="3654082128"/>
                  </a:ext>
                </a:extLst>
              </a:tr>
              <a:tr h="651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10-11 классы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extLst>
                  <a:ext uri="{0D108BD9-81ED-4DB2-BD59-A6C34878D82A}">
                    <a16:rowId xmlns:a16="http://schemas.microsoft.com/office/drawing/2014/main" val="3453889237"/>
                  </a:ext>
                </a:extLst>
              </a:tr>
              <a:tr h="651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Итого по гимназии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763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162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377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224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71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22" marR="41922" marT="0" marB="0" anchor="ctr"/>
                </a:tc>
                <a:extLst>
                  <a:ext uri="{0D108BD9-81ED-4DB2-BD59-A6C34878D82A}">
                    <a16:rowId xmlns:a16="http://schemas.microsoft.com/office/drawing/2014/main" val="361453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8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8B684-5FBA-40E0-AE7C-30309047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377"/>
            <a:ext cx="12457216" cy="1325563"/>
          </a:xfrm>
        </p:spPr>
        <p:txBody>
          <a:bodyPr>
            <a:normAutofit fontScale="90000"/>
          </a:bodyPr>
          <a:lstStyle/>
          <a:p>
            <a:r>
              <a:rPr lang="ru-RU" altLang="ru-RU" sz="4900" b="1" dirty="0"/>
              <a:t>Качество знаний учащихся в 2022-2023 учебном году </a:t>
            </a:r>
            <a:br>
              <a:rPr lang="ru-RU" altLang="ru-RU" sz="4900" b="1" dirty="0"/>
            </a:br>
            <a:r>
              <a:rPr lang="ru-RU" altLang="ru-RU" sz="4900" b="1" dirty="0"/>
              <a:t>(в сравнении с предыдущими учебными годами</a:t>
            </a:r>
            <a:r>
              <a:rPr lang="ru-RU" altLang="ru-RU" b="1" dirty="0"/>
              <a:t>)</a:t>
            </a:r>
            <a:br>
              <a:rPr lang="ru-RU" altLang="ru-RU" b="1" dirty="0"/>
            </a:b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546A17-088F-463A-86F7-8397F3C89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43315"/>
              </p:ext>
            </p:extLst>
          </p:nvPr>
        </p:nvGraphicFramePr>
        <p:xfrm>
          <a:off x="1121007" y="1880582"/>
          <a:ext cx="8604883" cy="2370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9557">
                  <a:extLst>
                    <a:ext uri="{9D8B030D-6E8A-4147-A177-3AD203B41FA5}">
                      <a16:colId xmlns:a16="http://schemas.microsoft.com/office/drawing/2014/main" val="1810033007"/>
                    </a:ext>
                  </a:extLst>
                </a:gridCol>
                <a:gridCol w="2158442">
                  <a:extLst>
                    <a:ext uri="{9D8B030D-6E8A-4147-A177-3AD203B41FA5}">
                      <a16:colId xmlns:a16="http://schemas.microsoft.com/office/drawing/2014/main" val="3734368757"/>
                    </a:ext>
                  </a:extLst>
                </a:gridCol>
                <a:gridCol w="2158442">
                  <a:extLst>
                    <a:ext uri="{9D8B030D-6E8A-4147-A177-3AD203B41FA5}">
                      <a16:colId xmlns:a16="http://schemas.microsoft.com/office/drawing/2014/main" val="2083970047"/>
                    </a:ext>
                  </a:extLst>
                </a:gridCol>
                <a:gridCol w="2158442">
                  <a:extLst>
                    <a:ext uri="{9D8B030D-6E8A-4147-A177-3AD203B41FA5}">
                      <a16:colId xmlns:a16="http://schemas.microsoft.com/office/drawing/2014/main" val="1500618202"/>
                    </a:ext>
                  </a:extLst>
                </a:gridCol>
              </a:tblGrid>
              <a:tr h="1185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Учебный год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2020-2021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2021-2022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71500" algn="l"/>
                        </a:tabLs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2022-2023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43220"/>
                  </a:ext>
                </a:extLst>
              </a:tr>
              <a:tr h="1185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Качество знаний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</a:rPr>
                        <a:t>72,5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70,4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70,6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492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0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A624-E04E-4FBB-A174-432473DF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530"/>
            <a:ext cx="114646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Динамика качества знаний учащихся по классам (в %)</a:t>
            </a:r>
            <a:br>
              <a:rPr lang="ru-RU" b="1" dirty="0"/>
            </a:br>
            <a:r>
              <a:rPr lang="ru-RU" b="1" dirty="0"/>
              <a:t>(1-4 классы)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9F9E08B-D76E-4EDD-8561-B5A1CA66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65493"/>
              </p:ext>
            </p:extLst>
          </p:nvPr>
        </p:nvGraphicFramePr>
        <p:xfrm>
          <a:off x="926276" y="1020550"/>
          <a:ext cx="9963396" cy="5866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72">
                  <a:extLst>
                    <a:ext uri="{9D8B030D-6E8A-4147-A177-3AD203B41FA5}">
                      <a16:colId xmlns:a16="http://schemas.microsoft.com/office/drawing/2014/main" val="1964947074"/>
                    </a:ext>
                  </a:extLst>
                </a:gridCol>
                <a:gridCol w="4120737">
                  <a:extLst>
                    <a:ext uri="{9D8B030D-6E8A-4147-A177-3AD203B41FA5}">
                      <a16:colId xmlns:a16="http://schemas.microsoft.com/office/drawing/2014/main" val="333772077"/>
                    </a:ext>
                  </a:extLst>
                </a:gridCol>
                <a:gridCol w="1056905">
                  <a:extLst>
                    <a:ext uri="{9D8B030D-6E8A-4147-A177-3AD203B41FA5}">
                      <a16:colId xmlns:a16="http://schemas.microsoft.com/office/drawing/2014/main" val="596994038"/>
                    </a:ext>
                  </a:extLst>
                </a:gridCol>
                <a:gridCol w="1108136">
                  <a:extLst>
                    <a:ext uri="{9D8B030D-6E8A-4147-A177-3AD203B41FA5}">
                      <a16:colId xmlns:a16="http://schemas.microsoft.com/office/drawing/2014/main" val="1117739529"/>
                    </a:ext>
                  </a:extLst>
                </a:gridCol>
                <a:gridCol w="1112549">
                  <a:extLst>
                    <a:ext uri="{9D8B030D-6E8A-4147-A177-3AD203B41FA5}">
                      <a16:colId xmlns:a16="http://schemas.microsoft.com/office/drawing/2014/main" val="1846746866"/>
                    </a:ext>
                  </a:extLst>
                </a:gridCol>
                <a:gridCol w="1733797">
                  <a:extLst>
                    <a:ext uri="{9D8B030D-6E8A-4147-A177-3AD203B41FA5}">
                      <a16:colId xmlns:a16="http://schemas.microsoft.com/office/drawing/2014/main" val="594714180"/>
                    </a:ext>
                  </a:extLst>
                </a:gridCol>
              </a:tblGrid>
              <a:tr h="4674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Классный руководитель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Качество знаний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Динамика  по сравнению с прошлым уч годом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extLst>
                  <a:ext uri="{0D108BD9-81ED-4DB2-BD59-A6C34878D82A}">
                    <a16:rowId xmlns:a16="http://schemas.microsoft.com/office/drawing/2014/main" val="1560868544"/>
                  </a:ext>
                </a:extLst>
              </a:tr>
              <a:tr h="129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2020-2021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2021-2022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2022-2023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25078"/>
                  </a:ext>
                </a:extLst>
              </a:tr>
              <a:tr h="46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Картавенко Елена Дмитриева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814601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2б</a:t>
                      </a: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Яковлева Лариса Анатольевна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681091344"/>
                  </a:ext>
                </a:extLst>
              </a:tr>
              <a:tr h="462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Чыгадаева Светлана Николаевна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754506268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Иванова Елена Юрьевна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256261239"/>
                  </a:ext>
                </a:extLst>
              </a:tr>
              <a:tr h="358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Ажиркова Татьяна Алексеевна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11746866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Меркулова Анна Юрьевна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-9,8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1162476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Скоробогатая Наталья Михайловна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-5,8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4174629343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Шевченко Ольга Юрьевна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-0,1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838660650"/>
                  </a:ext>
                </a:extLst>
              </a:tr>
              <a:tr h="578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Власова Наталья Дмитриевна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94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-0,9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70270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42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B5FF71-9256-442F-84FA-77FC4D5F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143185"/>
            <a:ext cx="12025745" cy="569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Динамика качества знаний учащихся по классам (в %) (5-9классы)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9AD704B-9B5F-4F38-9B10-C45DF84FF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633278"/>
              </p:ext>
            </p:extLst>
          </p:nvPr>
        </p:nvGraphicFramePr>
        <p:xfrm>
          <a:off x="166255" y="612561"/>
          <a:ext cx="10788048" cy="6197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20">
                  <a:extLst>
                    <a:ext uri="{9D8B030D-6E8A-4147-A177-3AD203B41FA5}">
                      <a16:colId xmlns:a16="http://schemas.microsoft.com/office/drawing/2014/main" val="2657883285"/>
                    </a:ext>
                  </a:extLst>
                </a:gridCol>
                <a:gridCol w="3896857">
                  <a:extLst>
                    <a:ext uri="{9D8B030D-6E8A-4147-A177-3AD203B41FA5}">
                      <a16:colId xmlns:a16="http://schemas.microsoft.com/office/drawing/2014/main" val="3226887092"/>
                    </a:ext>
                  </a:extLst>
                </a:gridCol>
                <a:gridCol w="1450773">
                  <a:extLst>
                    <a:ext uri="{9D8B030D-6E8A-4147-A177-3AD203B41FA5}">
                      <a16:colId xmlns:a16="http://schemas.microsoft.com/office/drawing/2014/main" val="3187613862"/>
                    </a:ext>
                  </a:extLst>
                </a:gridCol>
                <a:gridCol w="1540966">
                  <a:extLst>
                    <a:ext uri="{9D8B030D-6E8A-4147-A177-3AD203B41FA5}">
                      <a16:colId xmlns:a16="http://schemas.microsoft.com/office/drawing/2014/main" val="2563702142"/>
                    </a:ext>
                  </a:extLst>
                </a:gridCol>
                <a:gridCol w="1540966">
                  <a:extLst>
                    <a:ext uri="{9D8B030D-6E8A-4147-A177-3AD203B41FA5}">
                      <a16:colId xmlns:a16="http://schemas.microsoft.com/office/drawing/2014/main" val="3551478102"/>
                    </a:ext>
                  </a:extLst>
                </a:gridCol>
                <a:gridCol w="1540966">
                  <a:extLst>
                    <a:ext uri="{9D8B030D-6E8A-4147-A177-3AD203B41FA5}">
                      <a16:colId xmlns:a16="http://schemas.microsoft.com/office/drawing/2014/main" val="3206267327"/>
                    </a:ext>
                  </a:extLst>
                </a:gridCol>
              </a:tblGrid>
              <a:tr h="329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Классный руководитель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 знаний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Динамика  по сравнению с прошлым уч годом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extLst>
                  <a:ext uri="{0D108BD9-81ED-4DB2-BD59-A6C34878D82A}">
                    <a16:rowId xmlns:a16="http://schemas.microsoft.com/office/drawing/2014/main" val="2991856419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2020-2021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2022-2023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11943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Пароднова</a:t>
                      </a:r>
                      <a:r>
                        <a:rPr lang="ru-RU" sz="1600" dirty="0">
                          <a:effectLst/>
                        </a:rPr>
                        <a:t> Ольга Егоровна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-4,1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136245878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Носова Анастасия Михайловна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-4,8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634381270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Сухинина Екатерина Сергеевна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-12,4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193263983"/>
                  </a:ext>
                </a:extLst>
              </a:tr>
              <a:tr h="48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Гончарова Татьяна Валентиновна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709206817"/>
                  </a:ext>
                </a:extLst>
              </a:tr>
              <a:tr h="48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Мерзлякова Наталья Геннадьевна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-20,5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283962407"/>
                  </a:ext>
                </a:extLst>
              </a:tr>
              <a:tr h="48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Парфентьева Ольга Николаевна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-18,9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475141317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Синявская Елена Алексеевна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-4,7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812709852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Злобина Ирина Владимировна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-6,6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97728372"/>
                  </a:ext>
                </a:extLst>
              </a:tr>
              <a:tr h="48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Шатилова Анастасия Владимировна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-29,9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077727483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Филоненко Елена Николаевна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0,4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731293814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Артамонова Елена Викторовна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-12,8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337753863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Бадзиева Алина Артуровна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-2,7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4000798753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Полетаева Евгения Валерьевна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28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1476628157"/>
                  </a:ext>
                </a:extLst>
              </a:tr>
              <a:tr h="258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Савченко Анна Васильевна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583191162"/>
                  </a:ext>
                </a:extLst>
              </a:tr>
              <a:tr h="48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Карюхина Анастасия Вячеславовна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0,1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53" marR="25453" marT="0" marB="0" anchor="b"/>
                </a:tc>
                <a:extLst>
                  <a:ext uri="{0D108BD9-81ED-4DB2-BD59-A6C34878D82A}">
                    <a16:rowId xmlns:a16="http://schemas.microsoft.com/office/drawing/2014/main" val="209498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78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09BB6-4643-4BDB-9252-F6748320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1014AB-B127-4058-833C-101AB0ABA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56086"/>
              </p:ext>
            </p:extLst>
          </p:nvPr>
        </p:nvGraphicFramePr>
        <p:xfrm>
          <a:off x="124287" y="63462"/>
          <a:ext cx="11881665" cy="691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333">
                  <a:extLst>
                    <a:ext uri="{9D8B030D-6E8A-4147-A177-3AD203B41FA5}">
                      <a16:colId xmlns:a16="http://schemas.microsoft.com/office/drawing/2014/main" val="897091209"/>
                    </a:ext>
                  </a:extLst>
                </a:gridCol>
                <a:gridCol w="2376333">
                  <a:extLst>
                    <a:ext uri="{9D8B030D-6E8A-4147-A177-3AD203B41FA5}">
                      <a16:colId xmlns:a16="http://schemas.microsoft.com/office/drawing/2014/main" val="2985394197"/>
                    </a:ext>
                  </a:extLst>
                </a:gridCol>
                <a:gridCol w="2376333">
                  <a:extLst>
                    <a:ext uri="{9D8B030D-6E8A-4147-A177-3AD203B41FA5}">
                      <a16:colId xmlns:a16="http://schemas.microsoft.com/office/drawing/2014/main" val="406013153"/>
                    </a:ext>
                  </a:extLst>
                </a:gridCol>
                <a:gridCol w="2376333">
                  <a:extLst>
                    <a:ext uri="{9D8B030D-6E8A-4147-A177-3AD203B41FA5}">
                      <a16:colId xmlns:a16="http://schemas.microsoft.com/office/drawing/2014/main" val="836487975"/>
                    </a:ext>
                  </a:extLst>
                </a:gridCol>
                <a:gridCol w="2376333">
                  <a:extLst>
                    <a:ext uri="{9D8B030D-6E8A-4147-A177-3AD203B41FA5}">
                      <a16:colId xmlns:a16="http://schemas.microsoft.com/office/drawing/2014/main" val="232792638"/>
                    </a:ext>
                  </a:extLst>
                </a:gridCol>
              </a:tblGrid>
              <a:tr h="24053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Успевают на «5»</a:t>
                      </a:r>
                    </a:p>
                  </a:txBody>
                  <a:tcPr marL="4954" marR="4954" marT="49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0013506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5А-Бобрик Матвей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6А-Балахонцева Ксения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7А-Бирюкова Алина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8А-Милитонян Офелия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9А-Адынец Ксения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298446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5А-Кодякова Дарья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6А-Меняйлова Арина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7А-Грищук Ульяна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8В-Богатова Надежда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9А-Вялова Виктория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5194561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5А-Латыпов </a:t>
                      </a:r>
                      <a:r>
                        <a:rPr lang="ru-RU" sz="1400" u="none" strike="noStrike" dirty="0" err="1">
                          <a:effectLst/>
                        </a:rPr>
                        <a:t>Рамир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6А-Потапчева Ева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7А-Панфилов Даниил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8В-Самкова Анастасия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9А-Коннова Екатерина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352820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5А-Лунг Софья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6А-Шиншинова Евгения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7А-Потапова Анастасия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8В-Сысоева Ксения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9А-Пашков Артем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2407640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5А-Романов Фрол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6Б-Гулязина Юлия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7А-Семикина Дарья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9Б-Авдеев Тимур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327594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5А-Штеклеин Анастасия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6Б-Пелевина Екатерина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7Б-Фирсов Тимофей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9Б-Галлямова Диана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3540312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5Б-Бакирова Амина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6Б-Подлиповский Вячеслав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7В-Клейменова Валерия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9Б-Машутина Олеся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814469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5Б-Голицын Алексей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6Б-Уколова Варвара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7В-Михеева Анна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9Б-Пятницын Михаил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737879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5Б-Маврицкий Дмитрий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6В-Ахтямова Камилла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9В-Анфимова Анна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55526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5Б-Чертилова Яна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6В-Петрова Мария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9В-Косицына Елизавета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7558415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5В-Зароченцева Полина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6В-Тищенко Арина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9В-Четверткова Арина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17804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5В-Казначеева София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6В-Черемных Кира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extLst>
                  <a:ext uri="{0D108BD9-81ED-4DB2-BD59-A6C34878D82A}">
                    <a16:rowId xmlns:a16="http://schemas.microsoft.com/office/drawing/2014/main" val="2285244470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5В-Кривошеева Анастасия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6В-Шаинян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Оганес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extLst>
                  <a:ext uri="{0D108BD9-81ED-4DB2-BD59-A6C34878D82A}">
                    <a16:rowId xmlns:a16="http://schemas.microsoft.com/office/drawing/2014/main" val="3259962161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5В-Курмаев Анвар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extLst>
                  <a:ext uri="{0D108BD9-81ED-4DB2-BD59-A6C34878D82A}">
                    <a16:rowId xmlns:a16="http://schemas.microsoft.com/office/drawing/2014/main" val="1776739505"/>
                  </a:ext>
                </a:extLst>
              </a:tr>
              <a:tr h="240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5В-Черемных Яна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extLst>
                  <a:ext uri="{0D108BD9-81ED-4DB2-BD59-A6C34878D82A}">
                    <a16:rowId xmlns:a16="http://schemas.microsoft.com/office/drawing/2014/main" val="3239575431"/>
                  </a:ext>
                </a:extLst>
              </a:tr>
              <a:tr h="3273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Потенциальные отличники</a:t>
                      </a:r>
                    </a:p>
                  </a:txBody>
                  <a:tcPr marL="4954" marR="4954" marT="49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8442328"/>
                  </a:ext>
                </a:extLst>
              </a:tr>
              <a:tr h="484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5А-Прокудина Екатерина: </a:t>
                      </a:r>
                      <a:r>
                        <a:rPr lang="ru-RU" sz="1400" u="none" strike="noStrike" dirty="0" err="1">
                          <a:effectLst/>
                        </a:rPr>
                        <a:t>Англ.яз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6А-Игнатьев Ян: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7А-Пережогина Ксения: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8А-Савченко Мирослава: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Рус.яз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9А-Репина Елизавета: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Англ.яз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68189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5А-Сорокин Никита: </a:t>
                      </a:r>
                      <a:r>
                        <a:rPr lang="ru-RU" sz="1400" u="none" strike="noStrike" dirty="0" err="1">
                          <a:effectLst/>
                        </a:rPr>
                        <a:t>Матем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7Б-Журавлева Валерия: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9Б-Виноградова Дарья: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473166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5Б-Клыгина Елена: </a:t>
                      </a:r>
                      <a:r>
                        <a:rPr lang="ru-RU" sz="1400" u="none" strike="noStrike" dirty="0" err="1">
                          <a:effectLst/>
                        </a:rPr>
                        <a:t>Англ.яз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9В-Тахаутдинова Дина: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87651"/>
                  </a:ext>
                </a:extLst>
              </a:tr>
              <a:tr h="48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5Б-Мартиросян Вероника: </a:t>
                      </a:r>
                      <a:r>
                        <a:rPr lang="ru-RU" sz="1400" u="none" strike="noStrike" dirty="0" err="1">
                          <a:effectLst/>
                        </a:rPr>
                        <a:t>Матем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extLst>
                  <a:ext uri="{0D108BD9-81ED-4DB2-BD59-A6C34878D82A}">
                    <a16:rowId xmlns:a16="http://schemas.microsoft.com/office/drawing/2014/main" val="3412298282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5Б-Попова Полина: </a:t>
                      </a:r>
                      <a:r>
                        <a:rPr lang="ru-RU" sz="1400" u="none" strike="noStrike" dirty="0" err="1">
                          <a:effectLst/>
                        </a:rPr>
                        <a:t>Матем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extLst>
                  <a:ext uri="{0D108BD9-81ED-4DB2-BD59-A6C34878D82A}">
                    <a16:rowId xmlns:a16="http://schemas.microsoft.com/office/drawing/2014/main" val="2778321358"/>
                  </a:ext>
                </a:extLst>
              </a:tr>
              <a:tr h="389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5В-Дагаева Мария: </a:t>
                      </a:r>
                      <a:r>
                        <a:rPr lang="ru-RU" sz="1400" u="none" strike="noStrike" dirty="0" err="1">
                          <a:effectLst/>
                        </a:rPr>
                        <a:t>Англ.яз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4" marR="4954" marT="4954" marB="0" anchor="ctr"/>
                </a:tc>
                <a:extLst>
                  <a:ext uri="{0D108BD9-81ED-4DB2-BD59-A6C34878D82A}">
                    <a16:rowId xmlns:a16="http://schemas.microsoft.com/office/drawing/2014/main" val="381735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78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2039</Words>
  <Application>Microsoft Office PowerPoint</Application>
  <PresentationFormat>Широкоэкранный</PresentationFormat>
  <Paragraphs>936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Итоги  2022-2023 учебного года</vt:lpstr>
      <vt:lpstr>УСПЕВАЕМОСТЬ   2022-2023   УЧЕБНОГО ГОДА</vt:lpstr>
      <vt:lpstr>Численность обучающихся </vt:lpstr>
      <vt:lpstr>Наполняемость классов</vt:lpstr>
      <vt:lpstr>Успеваемость  за 2022-2023 учебный год</vt:lpstr>
      <vt:lpstr>Качество знаний учащихся в 2022-2023 учебном году  (в сравнении с предыдущими учебными годами) </vt:lpstr>
      <vt:lpstr>Динамика качества знаний учащихся по классам (в %) (1-4 классы)</vt:lpstr>
      <vt:lpstr>Динамика качества знаний учащихся по классам (в %) (5-9классы)</vt:lpstr>
      <vt:lpstr>Презентация PowerPoint</vt:lpstr>
      <vt:lpstr>Динамика качества знаний учащихся по классам (в %)  (10-11классы)</vt:lpstr>
      <vt:lpstr>Презентация PowerPoint</vt:lpstr>
      <vt:lpstr>Результаты ОГЭ</vt:lpstr>
      <vt:lpstr>Выбор предметов  на ОГЭ в 2023 году (в %) </vt:lpstr>
      <vt:lpstr>Результаты ОГЭ-2023.</vt:lpstr>
      <vt:lpstr>Доля (%) участников, получивших отметки  «4» и «5»  (качество обучения)  </vt:lpstr>
      <vt:lpstr>Результаты  ОГЭ за 2022 и 2023 год. </vt:lpstr>
      <vt:lpstr>Соответствие годовых и экзаменационных отметок</vt:lpstr>
      <vt:lpstr>Презентация PowerPoint</vt:lpstr>
      <vt:lpstr>Презентация PowerPoint</vt:lpstr>
      <vt:lpstr>Ученики, получившие аттестат особого образца </vt:lpstr>
      <vt:lpstr>Результаты ЕГЭ</vt:lpstr>
      <vt:lpstr>Выбор предметов  на ЕГЭ (%)</vt:lpstr>
      <vt:lpstr>Средние баллы по предметам, полученные учащимися гимназии на ЕГЭ</vt:lpstr>
      <vt:lpstr>Средний балл ЕГЭ выпускников гимназии за три года.</vt:lpstr>
      <vt:lpstr>Средний балл по результатам ЕГЭ-2023  в сравнении с результатами по г.о.Самара </vt:lpstr>
      <vt:lpstr>Количество выпускников гимназии, награждённых медалями</vt:lpstr>
      <vt:lpstr>Выпускники текущего года,  получившие суммарно по трём предметам соответствующее количество тестовых баллов</vt:lpstr>
      <vt:lpstr>Презентация PowerPoint</vt:lpstr>
      <vt:lpstr>Методическую помощь учителям и обучающимся при подготовке к ЕГЭ могут оказать</vt:lpstr>
      <vt:lpstr>Поступление выпускников</vt:lpstr>
      <vt:lpstr>Поступление выпускников на коммерческой и  бюджетной основе</vt:lpstr>
      <vt:lpstr>Выбор городов для поступления</vt:lpstr>
      <vt:lpstr>Направления будущего образования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Покровская Людмила Павловна</dc:creator>
  <cp:lastModifiedBy>Покровская Людмила Павловна</cp:lastModifiedBy>
  <cp:revision>12</cp:revision>
  <dcterms:created xsi:type="dcterms:W3CDTF">2023-09-24T17:54:04Z</dcterms:created>
  <dcterms:modified xsi:type="dcterms:W3CDTF">2023-09-27T08:43:22Z</dcterms:modified>
</cp:coreProperties>
</file>