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5" r:id="rId5"/>
    <p:sldId id="264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9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9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1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6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22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7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3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AA2EB-0CEC-4195-A5D7-8B59C1236BA5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53CDA-1281-40D3-81DE-3615F74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4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GivTPUDJ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VAn7iEXi9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5"/>
            <a:ext cx="7846640" cy="17556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Нестандартные </a:t>
            </a:r>
            <a:r>
              <a:rPr lang="ru-RU" dirty="0" smtClean="0">
                <a:solidFill>
                  <a:schemeClr val="tx2"/>
                </a:solidFill>
              </a:rPr>
              <a:t>условия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стандартных задач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Внеурочное занятие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по развитию функциональной грамотности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sz="2600" dirty="0" smtClean="0">
                <a:solidFill>
                  <a:schemeClr val="tx2"/>
                </a:solidFill>
              </a:rPr>
              <a:t>16.12.2021</a:t>
            </a:r>
            <a:endParaRPr lang="ru-RU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Нестандартные условия </a:t>
            </a:r>
            <a:r>
              <a:rPr lang="ru-RU" dirty="0" smtClean="0">
                <a:solidFill>
                  <a:schemeClr val="tx2"/>
                </a:solidFill>
              </a:rPr>
              <a:t>стандартных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Определите </a:t>
            </a:r>
            <a:r>
              <a:rPr lang="ru-RU" dirty="0" smtClean="0">
                <a:solidFill>
                  <a:schemeClr val="tx2"/>
                </a:solidFill>
              </a:rPr>
              <a:t>коэффициент жёсткости пружины космического </a:t>
            </a:r>
            <a:r>
              <a:rPr lang="ru-RU" dirty="0" err="1" smtClean="0">
                <a:solidFill>
                  <a:schemeClr val="tx2"/>
                </a:solidFill>
              </a:rPr>
              <a:t>массметра</a:t>
            </a:r>
            <a:r>
              <a:rPr lang="ru-RU" dirty="0" smtClean="0">
                <a:solidFill>
                  <a:schemeClr val="tx2"/>
                </a:solidFill>
              </a:rPr>
              <a:t>. Для этого проанализируйте видеофрагмент и воспоминания космонавта Валентина Витальевича Лебедева.</a:t>
            </a:r>
          </a:p>
          <a:p>
            <a:r>
              <a:rPr lang="ru-RU" u="sng" dirty="0">
                <a:hlinkClick r:id="rId2"/>
              </a:rPr>
              <a:t>https://youtu.be/RGivTPUDJfg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1F497D"/>
                </a:solidFill>
              </a:rPr>
              <a:t>Простое гармоническое движение в системе груз-пружина без затухания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1524000" cy="3048000"/>
          </a:xfrm>
        </p:spPr>
      </p:pic>
      <p:pic>
        <p:nvPicPr>
          <p:cNvPr id="3074" name="Picture 2" descr="https://doc4web.ru/uploads/files/83/83845/hello_html_m7a40f69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3158073" cy="193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5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Нестандартные </a:t>
            </a:r>
            <a:r>
              <a:rPr lang="ru-RU" dirty="0" smtClean="0">
                <a:solidFill>
                  <a:schemeClr val="tx2"/>
                </a:solidFill>
              </a:rPr>
              <a:t>условия </a:t>
            </a:r>
            <a:r>
              <a:rPr lang="ru-RU" dirty="0">
                <a:solidFill>
                  <a:schemeClr val="tx2"/>
                </a:solidFill>
              </a:rPr>
              <a:t>стандартных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Валентин Лебедев описывает процедуру взвешивания в «Дневнике космонавта» (1982) следующим образом</a:t>
            </a:r>
            <a:r>
              <a:rPr lang="ru-RU" dirty="0">
                <a:solidFill>
                  <a:schemeClr val="tx2"/>
                </a:solidFill>
              </a:rPr>
              <a:t>:</a:t>
            </a:r>
          </a:p>
          <a:p>
            <a:r>
              <a:rPr lang="ru-RU" dirty="0">
                <a:solidFill>
                  <a:schemeClr val="tx2"/>
                </a:solidFill>
              </a:rPr>
              <a:t>   Первый раз приходится взвешиваться в космосе. Понятно, что обычные весы здесь работать не могут, так как нет веса. Наши весы в отличие от земных необычные, они работают на другом принципе и представляют собой колеблющуюся платформу на пружинах.</a:t>
            </a:r>
          </a:p>
          <a:p>
            <a:r>
              <a:rPr lang="ru-RU" dirty="0">
                <a:solidFill>
                  <a:schemeClr val="tx2"/>
                </a:solidFill>
              </a:rPr>
              <a:t>   Перед взвешиванием опускаю платформу, сжимая пружины, до фиксаторов, ложусь на неё, плотно прижимаясь к поверхности, и фиксируюсь, группирую тело, чтобы не болталось, обхватывая профильный ложемент платформы ногами и руками. Нажимаю спуск. Легкий толчок, и ощущаю колебания. Частота их высвечивается на индикаторе в цифровом коде. Считываю его значение, вычитаю код частоты колебания платформы, замеренных без человека, и по таблице определяю свой вес. Получилось 74 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43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Рассчитайте коэффициент жёсткости пружины динамометра. Для этого выполните следующий алгоритм действий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747" y="1844824"/>
            <a:ext cx="325742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35896" y="1700808"/>
            <a:ext cx="5050904" cy="44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1. Закрепите на штативе динамометр.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2. Измерьте динамометром вес первого,     второго и третьего грузов, а линейкой удлинение </a:t>
            </a:r>
            <a:r>
              <a:rPr lang="en-US" sz="2000" dirty="0" smtClean="0">
                <a:solidFill>
                  <a:schemeClr val="tx2"/>
                </a:solidFill>
              </a:rPr>
              <a:t>x </a:t>
            </a:r>
            <a:r>
              <a:rPr lang="ru-RU" sz="2000" dirty="0" smtClean="0">
                <a:solidFill>
                  <a:schemeClr val="tx2"/>
                </a:solidFill>
              </a:rPr>
              <a:t>в каждом случае.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3. Подвесьте к пружине груз известной массы и измерьте вызванное ими удлинение пружины </a:t>
            </a:r>
            <a:r>
              <a:rPr lang="ru-RU" sz="2000" dirty="0">
                <a:solidFill>
                  <a:schemeClr val="tx2"/>
                </a:solidFill>
              </a:rPr>
              <a:t>удлинение </a:t>
            </a:r>
            <a:r>
              <a:rPr lang="ru-RU" sz="2000" dirty="0" smtClean="0">
                <a:solidFill>
                  <a:schemeClr val="tx2"/>
                </a:solidFill>
              </a:rPr>
              <a:t>последовательно </a:t>
            </a:r>
            <a:r>
              <a:rPr lang="ru-RU" sz="2000" dirty="0">
                <a:solidFill>
                  <a:schemeClr val="tx2"/>
                </a:solidFill>
              </a:rPr>
              <a:t>с одним, двумя и тремя грузами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4. Учитывая, что</a:t>
            </a:r>
            <a:r>
              <a:rPr lang="en-US" sz="2000" dirty="0" smtClean="0">
                <a:solidFill>
                  <a:schemeClr val="tx2"/>
                </a:solidFill>
              </a:rPr>
              <a:t> F</a:t>
            </a:r>
            <a:r>
              <a:rPr lang="ru-RU" sz="2000" baseline="-25000" dirty="0" err="1" smtClean="0">
                <a:solidFill>
                  <a:schemeClr val="tx2"/>
                </a:solidFill>
              </a:rPr>
              <a:t>упр</a:t>
            </a:r>
            <a:r>
              <a:rPr lang="ru-RU" sz="2000" dirty="0" smtClean="0">
                <a:solidFill>
                  <a:schemeClr val="tx2"/>
                </a:solidFill>
              </a:rPr>
              <a:t>  = </a:t>
            </a:r>
            <a:r>
              <a:rPr lang="en-US" sz="2000" dirty="0" smtClean="0">
                <a:solidFill>
                  <a:schemeClr val="tx2"/>
                </a:solidFill>
              </a:rPr>
              <a:t>P   </a:t>
            </a:r>
            <a:r>
              <a:rPr lang="ru-RU" sz="2000" dirty="0" smtClean="0">
                <a:solidFill>
                  <a:schemeClr val="tx2"/>
                </a:solidFill>
              </a:rPr>
              <a:t>и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F</a:t>
            </a:r>
            <a:r>
              <a:rPr lang="ru-RU" sz="2000" baseline="-25000" dirty="0" err="1">
                <a:solidFill>
                  <a:schemeClr val="tx2"/>
                </a:solidFill>
              </a:rPr>
              <a:t>упр</a:t>
            </a:r>
            <a:r>
              <a:rPr lang="ru-RU" sz="2000" baseline="-25000" dirty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</a:rPr>
              <a:t>kx</a:t>
            </a:r>
            <a:r>
              <a:rPr lang="ru-RU" sz="2000" dirty="0" smtClean="0">
                <a:solidFill>
                  <a:schemeClr val="tx2"/>
                </a:solidFill>
              </a:rPr>
              <a:t>,  сделайте расчёты., вычислите коэффициент жёсткости.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5.Сравните полученный результат с данными </a:t>
            </a:r>
            <a:r>
              <a:rPr lang="ru-RU" sz="2000" dirty="0" err="1" smtClean="0">
                <a:solidFill>
                  <a:schemeClr val="tx2"/>
                </a:solidFill>
              </a:rPr>
              <a:t>массметра</a:t>
            </a:r>
            <a:r>
              <a:rPr lang="ru-RU" sz="2000" dirty="0" smtClean="0">
                <a:solidFill>
                  <a:schemeClr val="tx2"/>
                </a:solidFill>
              </a:rPr>
              <a:t> из предыдущей задачи.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6. </a:t>
            </a:r>
            <a:r>
              <a:rPr lang="ru-RU" sz="2000" dirty="0" smtClean="0">
                <a:solidFill>
                  <a:schemeClr val="tx2"/>
                </a:solidFill>
              </a:rPr>
              <a:t>Какая из них более тугая? Во </a:t>
            </a:r>
            <a:r>
              <a:rPr lang="ru-RU" sz="2000" dirty="0" smtClean="0">
                <a:solidFill>
                  <a:schemeClr val="tx2"/>
                </a:solidFill>
              </a:rPr>
              <a:t>сколько </a:t>
            </a:r>
            <a:r>
              <a:rPr lang="ru-RU" sz="2000" dirty="0" smtClean="0">
                <a:solidFill>
                  <a:schemeClr val="tx2"/>
                </a:solidFill>
              </a:rPr>
              <a:t>раз?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Нестандартные </a:t>
            </a:r>
            <a:r>
              <a:rPr lang="ru-RU" dirty="0" smtClean="0">
                <a:solidFill>
                  <a:schemeClr val="tx2"/>
                </a:solidFill>
              </a:rPr>
              <a:t>условия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стандартных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просмотре видео будьте </a:t>
            </a:r>
            <a:r>
              <a:rPr lang="ru-RU" dirty="0" smtClean="0">
                <a:solidFill>
                  <a:srgbClr val="C00000"/>
                </a:solidFill>
              </a:rPr>
              <a:t>предельно внимательными!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</a:t>
            </a:r>
            <a:r>
              <a:rPr lang="ru-RU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youtu.be/pVAn7iEXi9M</a:t>
            </a:r>
            <a:endParaRPr lang="ru-RU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</a:rPr>
              <a:t> </a:t>
            </a:r>
            <a:r>
              <a:rPr lang="ru-RU" u="sng" dirty="0" smtClean="0">
                <a:solidFill>
                  <a:srgbClr val="0000FF"/>
                </a:solidFill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В</a:t>
            </a:r>
            <a:r>
              <a:rPr lang="ru-RU" dirty="0" smtClean="0">
                <a:solidFill>
                  <a:schemeClr val="tx2"/>
                </a:solidFill>
              </a:rPr>
              <a:t>опросы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6" y="1268760"/>
            <a:ext cx="83022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307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Нестандартные условия стандартных задач</vt:lpstr>
      <vt:lpstr>Нестандартные условия стандартных задач</vt:lpstr>
      <vt:lpstr>Простое гармоническое движение в системе груз-пружина без затухания</vt:lpstr>
      <vt:lpstr>Нестандартные условия стандартных задач</vt:lpstr>
      <vt:lpstr>Рассчитайте коэффициент жёсткости пружины динамометра. Для этого выполните следующий алгоритм действий</vt:lpstr>
      <vt:lpstr>Нестандартные условия стандартных задач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Внеурочное занятие  по развитию функциональной грамотности</dc:title>
  <dc:creator>1</dc:creator>
  <cp:lastModifiedBy>1</cp:lastModifiedBy>
  <cp:revision>29</cp:revision>
  <dcterms:created xsi:type="dcterms:W3CDTF">2021-12-15T07:13:48Z</dcterms:created>
  <dcterms:modified xsi:type="dcterms:W3CDTF">2021-12-16T06:50:41Z</dcterms:modified>
</cp:coreProperties>
</file>